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2" r:id="rId3"/>
    <p:sldId id="257" r:id="rId4"/>
    <p:sldId id="258" r:id="rId5"/>
    <p:sldId id="259" r:id="rId6"/>
    <p:sldId id="261" r:id="rId7"/>
    <p:sldId id="262" r:id="rId8"/>
    <p:sldId id="263" r:id="rId9"/>
    <p:sldId id="264" r:id="rId10"/>
    <p:sldId id="265" r:id="rId11"/>
    <p:sldId id="266" r:id="rId12"/>
    <p:sldId id="267" r:id="rId13"/>
    <p:sldId id="268" r:id="rId14"/>
    <p:sldId id="269" r:id="rId15"/>
    <p:sldId id="273" r:id="rId16"/>
    <p:sldId id="270" r:id="rId17"/>
    <p:sldId id="271" r:id="rId18"/>
    <p:sldId id="274" r:id="rId19"/>
    <p:sldId id="275" r:id="rId20"/>
    <p:sldId id="276" r:id="rId21"/>
    <p:sldId id="277" r:id="rId22"/>
    <p:sldId id="278" r:id="rId23"/>
    <p:sldId id="279" r:id="rId24"/>
    <p:sldId id="280" r:id="rId25"/>
    <p:sldId id="283" r:id="rId26"/>
    <p:sldId id="282" r:id="rId27"/>
    <p:sldId id="281"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48" d="100"/>
          <a:sy n="48" d="100"/>
        </p:scale>
        <p:origin x="67" y="94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smtClean="0"/>
              <a:t>마스터 제목 스타일 편집</a:t>
            </a:r>
            <a:endParaRPr lang="ko-KR" altLang="en-US"/>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p>
            <a:fld id="{09CD9A79-50C2-4625-B52F-BC6FF89799C5}" type="datetimeFigureOut">
              <a:rPr lang="ko-KR" altLang="en-US" smtClean="0"/>
              <a:t>2017-12-26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18568D0-F18D-449E-8B28-3BB9F18E9A06}" type="slidenum">
              <a:rPr lang="ko-KR" altLang="en-US" smtClean="0"/>
              <a:t>‹#›</a:t>
            </a:fld>
            <a:endParaRPr lang="ko-KR" altLang="en-US"/>
          </a:p>
        </p:txBody>
      </p:sp>
    </p:spTree>
    <p:extLst>
      <p:ext uri="{BB962C8B-B14F-4D97-AF65-F5344CB8AC3E}">
        <p14:creationId xmlns:p14="http://schemas.microsoft.com/office/powerpoint/2010/main" val="2422526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09CD9A79-50C2-4625-B52F-BC6FF89799C5}" type="datetimeFigureOut">
              <a:rPr lang="ko-KR" altLang="en-US" smtClean="0"/>
              <a:t>2017-12-26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18568D0-F18D-449E-8B28-3BB9F18E9A06}" type="slidenum">
              <a:rPr lang="ko-KR" altLang="en-US" smtClean="0"/>
              <a:t>‹#›</a:t>
            </a:fld>
            <a:endParaRPr lang="ko-KR" altLang="en-US"/>
          </a:p>
        </p:txBody>
      </p:sp>
    </p:spTree>
    <p:extLst>
      <p:ext uri="{BB962C8B-B14F-4D97-AF65-F5344CB8AC3E}">
        <p14:creationId xmlns:p14="http://schemas.microsoft.com/office/powerpoint/2010/main" val="3939631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09CD9A79-50C2-4625-B52F-BC6FF89799C5}" type="datetimeFigureOut">
              <a:rPr lang="ko-KR" altLang="en-US" smtClean="0"/>
              <a:t>2017-12-26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18568D0-F18D-449E-8B28-3BB9F18E9A06}" type="slidenum">
              <a:rPr lang="ko-KR" altLang="en-US" smtClean="0"/>
              <a:t>‹#›</a:t>
            </a:fld>
            <a:endParaRPr lang="ko-KR" altLang="en-US"/>
          </a:p>
        </p:txBody>
      </p:sp>
    </p:spTree>
    <p:extLst>
      <p:ext uri="{BB962C8B-B14F-4D97-AF65-F5344CB8AC3E}">
        <p14:creationId xmlns:p14="http://schemas.microsoft.com/office/powerpoint/2010/main" val="2177282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09CD9A79-50C2-4625-B52F-BC6FF89799C5}" type="datetimeFigureOut">
              <a:rPr lang="ko-KR" altLang="en-US" smtClean="0"/>
              <a:t>2017-12-26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18568D0-F18D-449E-8B28-3BB9F18E9A06}" type="slidenum">
              <a:rPr lang="ko-KR" altLang="en-US" smtClean="0"/>
              <a:t>‹#›</a:t>
            </a:fld>
            <a:endParaRPr lang="ko-KR" altLang="en-US"/>
          </a:p>
        </p:txBody>
      </p:sp>
      <p:cxnSp>
        <p:nvCxnSpPr>
          <p:cNvPr id="7" name="직선 연결선 6"/>
          <p:cNvCxnSpPr/>
          <p:nvPr userDrawn="1"/>
        </p:nvCxnSpPr>
        <p:spPr>
          <a:xfrm>
            <a:off x="327804" y="646982"/>
            <a:ext cx="11438626"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81729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p>
            <a:fld id="{09CD9A79-50C2-4625-B52F-BC6FF89799C5}" type="datetimeFigureOut">
              <a:rPr lang="ko-KR" altLang="en-US" smtClean="0"/>
              <a:t>2017-12-26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18568D0-F18D-449E-8B28-3BB9F18E9A06}" type="slidenum">
              <a:rPr lang="ko-KR" altLang="en-US" smtClean="0"/>
              <a:t>‹#›</a:t>
            </a:fld>
            <a:endParaRPr lang="ko-KR" altLang="en-US"/>
          </a:p>
        </p:txBody>
      </p:sp>
    </p:spTree>
    <p:extLst>
      <p:ext uri="{BB962C8B-B14F-4D97-AF65-F5344CB8AC3E}">
        <p14:creationId xmlns:p14="http://schemas.microsoft.com/office/powerpoint/2010/main" val="35394782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838200" y="1825625"/>
            <a:ext cx="5181600" cy="435133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6172200" y="1825625"/>
            <a:ext cx="5181600" cy="435133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09CD9A79-50C2-4625-B52F-BC6FF89799C5}" type="datetimeFigureOut">
              <a:rPr lang="ko-KR" altLang="en-US" smtClean="0"/>
              <a:t>2017-12-26</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218568D0-F18D-449E-8B28-3BB9F18E9A06}" type="slidenum">
              <a:rPr lang="ko-KR" altLang="en-US" smtClean="0"/>
              <a:t>‹#›</a:t>
            </a:fld>
            <a:endParaRPr lang="ko-KR" altLang="en-US"/>
          </a:p>
        </p:txBody>
      </p:sp>
    </p:spTree>
    <p:extLst>
      <p:ext uri="{BB962C8B-B14F-4D97-AF65-F5344CB8AC3E}">
        <p14:creationId xmlns:p14="http://schemas.microsoft.com/office/powerpoint/2010/main" val="1975115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839788" y="2505075"/>
            <a:ext cx="5157787" cy="368458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09CD9A79-50C2-4625-B52F-BC6FF89799C5}" type="datetimeFigureOut">
              <a:rPr lang="ko-KR" altLang="en-US" smtClean="0"/>
              <a:t>2017-12-26</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218568D0-F18D-449E-8B28-3BB9F18E9A06}" type="slidenum">
              <a:rPr lang="ko-KR" altLang="en-US" smtClean="0"/>
              <a:t>‹#›</a:t>
            </a:fld>
            <a:endParaRPr lang="ko-KR" altLang="en-US"/>
          </a:p>
        </p:txBody>
      </p:sp>
    </p:spTree>
    <p:extLst>
      <p:ext uri="{BB962C8B-B14F-4D97-AF65-F5344CB8AC3E}">
        <p14:creationId xmlns:p14="http://schemas.microsoft.com/office/powerpoint/2010/main" val="31666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09CD9A79-50C2-4625-B52F-BC6FF89799C5}" type="datetimeFigureOut">
              <a:rPr lang="ko-KR" altLang="en-US" smtClean="0"/>
              <a:t>2017-12-26</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218568D0-F18D-449E-8B28-3BB9F18E9A06}" type="slidenum">
              <a:rPr lang="ko-KR" altLang="en-US" smtClean="0"/>
              <a:t>‹#›</a:t>
            </a:fld>
            <a:endParaRPr lang="ko-KR" altLang="en-US"/>
          </a:p>
        </p:txBody>
      </p:sp>
    </p:spTree>
    <p:extLst>
      <p:ext uri="{BB962C8B-B14F-4D97-AF65-F5344CB8AC3E}">
        <p14:creationId xmlns:p14="http://schemas.microsoft.com/office/powerpoint/2010/main" val="1467523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09CD9A79-50C2-4625-B52F-BC6FF89799C5}" type="datetimeFigureOut">
              <a:rPr lang="ko-KR" altLang="en-US" smtClean="0"/>
              <a:t>2017-12-26</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218568D0-F18D-449E-8B28-3BB9F18E9A06}" type="slidenum">
              <a:rPr lang="ko-KR" altLang="en-US" smtClean="0"/>
              <a:t>‹#›</a:t>
            </a:fld>
            <a:endParaRPr lang="ko-KR" altLang="en-US"/>
          </a:p>
        </p:txBody>
      </p:sp>
    </p:spTree>
    <p:extLst>
      <p:ext uri="{BB962C8B-B14F-4D97-AF65-F5344CB8AC3E}">
        <p14:creationId xmlns:p14="http://schemas.microsoft.com/office/powerpoint/2010/main" val="1073939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09CD9A79-50C2-4625-B52F-BC6FF89799C5}" type="datetimeFigureOut">
              <a:rPr lang="ko-KR" altLang="en-US" smtClean="0"/>
              <a:t>2017-12-26</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218568D0-F18D-449E-8B28-3BB9F18E9A06}" type="slidenum">
              <a:rPr lang="ko-KR" altLang="en-US" smtClean="0"/>
              <a:t>‹#›</a:t>
            </a:fld>
            <a:endParaRPr lang="ko-KR" altLang="en-US"/>
          </a:p>
        </p:txBody>
      </p:sp>
    </p:spTree>
    <p:extLst>
      <p:ext uri="{BB962C8B-B14F-4D97-AF65-F5344CB8AC3E}">
        <p14:creationId xmlns:p14="http://schemas.microsoft.com/office/powerpoint/2010/main" val="1870822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09CD9A79-50C2-4625-B52F-BC6FF89799C5}" type="datetimeFigureOut">
              <a:rPr lang="ko-KR" altLang="en-US" smtClean="0"/>
              <a:t>2017-12-26</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218568D0-F18D-449E-8B28-3BB9F18E9A06}" type="slidenum">
              <a:rPr lang="ko-KR" altLang="en-US" smtClean="0"/>
              <a:t>‹#›</a:t>
            </a:fld>
            <a:endParaRPr lang="ko-KR" altLang="en-US"/>
          </a:p>
        </p:txBody>
      </p:sp>
    </p:spTree>
    <p:extLst>
      <p:ext uri="{BB962C8B-B14F-4D97-AF65-F5344CB8AC3E}">
        <p14:creationId xmlns:p14="http://schemas.microsoft.com/office/powerpoint/2010/main" val="1635028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CD9A79-50C2-4625-B52F-BC6FF89799C5}" type="datetimeFigureOut">
              <a:rPr lang="ko-KR" altLang="en-US" smtClean="0"/>
              <a:t>2017-12-26</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8568D0-F18D-449E-8B28-3BB9F18E9A06}" type="slidenum">
              <a:rPr lang="ko-KR" altLang="en-US" smtClean="0"/>
              <a:t>‹#›</a:t>
            </a:fld>
            <a:endParaRPr lang="ko-KR" altLang="en-US"/>
          </a:p>
        </p:txBody>
      </p:sp>
    </p:spTree>
    <p:extLst>
      <p:ext uri="{BB962C8B-B14F-4D97-AF65-F5344CB8AC3E}">
        <p14:creationId xmlns:p14="http://schemas.microsoft.com/office/powerpoint/2010/main" val="11307939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876343"/>
            <a:ext cx="9144000" cy="2387600"/>
          </a:xfrm>
        </p:spPr>
        <p:txBody>
          <a:bodyPr/>
          <a:lstStyle/>
          <a:p>
            <a:r>
              <a:rPr lang="en-US" altLang="ko-KR" dirty="0"/>
              <a:t>SSD: Single Shot </a:t>
            </a:r>
            <a:r>
              <a:rPr lang="en-US" altLang="ko-KR" dirty="0" err="1"/>
              <a:t>MultiBox</a:t>
            </a:r>
            <a:r>
              <a:rPr lang="en-US" altLang="ko-KR" dirty="0"/>
              <a:t> Detector</a:t>
            </a:r>
            <a:endParaRPr lang="ko-KR" altLang="en-US" dirty="0"/>
          </a:p>
        </p:txBody>
      </p:sp>
    </p:spTree>
    <p:extLst>
      <p:ext uri="{BB962C8B-B14F-4D97-AF65-F5344CB8AC3E}">
        <p14:creationId xmlns:p14="http://schemas.microsoft.com/office/powerpoint/2010/main" val="40074933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578736" y="685800"/>
            <a:ext cx="10972799" cy="6172200"/>
          </a:xfrm>
          <a:prstGeom prst="rect">
            <a:avLst/>
          </a:prstGeom>
        </p:spPr>
      </p:pic>
      <p:sp>
        <p:nvSpPr>
          <p:cNvPr id="10" name="직사각형 9"/>
          <p:cNvSpPr/>
          <p:nvPr/>
        </p:nvSpPr>
        <p:spPr>
          <a:xfrm>
            <a:off x="281440" y="190583"/>
            <a:ext cx="5366341" cy="369332"/>
          </a:xfrm>
          <a:prstGeom prst="rect">
            <a:avLst/>
          </a:prstGeom>
        </p:spPr>
        <p:txBody>
          <a:bodyPr wrap="none">
            <a:spAutoFit/>
          </a:bodyPr>
          <a:lstStyle/>
          <a:p>
            <a:r>
              <a:rPr lang="ko-KR" altLang="en-US" dirty="0" smtClean="0"/>
              <a:t>https://www.youtube.com/watch?v=P8e-G-Mhx4k</a:t>
            </a:r>
            <a:endParaRPr lang="ko-KR" altLang="en-US" dirty="0"/>
          </a:p>
        </p:txBody>
      </p:sp>
      <p:sp>
        <p:nvSpPr>
          <p:cNvPr id="11" name="TextBox 10"/>
          <p:cNvSpPr txBox="1"/>
          <p:nvPr/>
        </p:nvSpPr>
        <p:spPr>
          <a:xfrm>
            <a:off x="4305933" y="2037640"/>
            <a:ext cx="2683696" cy="523220"/>
          </a:xfrm>
          <a:prstGeom prst="rect">
            <a:avLst/>
          </a:prstGeom>
          <a:solidFill>
            <a:schemeClr val="bg1"/>
          </a:solidFill>
          <a:ln>
            <a:solidFill>
              <a:srgbClr val="FF0000"/>
            </a:solidFill>
          </a:ln>
        </p:spPr>
        <p:txBody>
          <a:bodyPr wrap="square" rtlCol="0">
            <a:spAutoFit/>
          </a:bodyPr>
          <a:lstStyle/>
          <a:p>
            <a:r>
              <a:rPr lang="en-US" altLang="ko-KR" sz="1400" dirty="0" smtClean="0"/>
              <a:t>Box</a:t>
            </a:r>
            <a:r>
              <a:rPr lang="ko-KR" altLang="en-US" sz="1400" dirty="0" smtClean="0"/>
              <a:t>가 나오는 각 포인트에서</a:t>
            </a:r>
            <a:endParaRPr lang="en-US" altLang="ko-KR" sz="1400" dirty="0" smtClean="0"/>
          </a:p>
          <a:p>
            <a:r>
              <a:rPr lang="ko-KR" altLang="en-US" sz="1400" dirty="0" smtClean="0"/>
              <a:t>다양한 </a:t>
            </a:r>
            <a:r>
              <a:rPr lang="en-US" altLang="ko-KR" sz="1400" dirty="0" smtClean="0"/>
              <a:t>scale</a:t>
            </a:r>
            <a:r>
              <a:rPr lang="ko-KR" altLang="en-US" sz="1400" dirty="0" smtClean="0"/>
              <a:t>의 </a:t>
            </a:r>
            <a:r>
              <a:rPr lang="en-US" altLang="ko-KR" sz="1400" dirty="0" smtClean="0"/>
              <a:t>box</a:t>
            </a:r>
            <a:r>
              <a:rPr lang="ko-KR" altLang="en-US" sz="1400" dirty="0" smtClean="0"/>
              <a:t>를 생성함</a:t>
            </a:r>
            <a:endParaRPr lang="ko-KR" altLang="en-US" sz="1400" dirty="0"/>
          </a:p>
        </p:txBody>
      </p:sp>
      <p:sp>
        <p:nvSpPr>
          <p:cNvPr id="16" name="TextBox 15"/>
          <p:cNvSpPr txBox="1"/>
          <p:nvPr/>
        </p:nvSpPr>
        <p:spPr>
          <a:xfrm>
            <a:off x="4305933" y="2560860"/>
            <a:ext cx="2683696" cy="738664"/>
          </a:xfrm>
          <a:prstGeom prst="rect">
            <a:avLst/>
          </a:prstGeom>
          <a:solidFill>
            <a:schemeClr val="bg1"/>
          </a:solidFill>
          <a:ln>
            <a:solidFill>
              <a:srgbClr val="FF0000"/>
            </a:solidFill>
          </a:ln>
        </p:spPr>
        <p:txBody>
          <a:bodyPr wrap="square" rtlCol="0">
            <a:spAutoFit/>
          </a:bodyPr>
          <a:lstStyle/>
          <a:p>
            <a:r>
              <a:rPr lang="en-US" altLang="ko-KR" sz="1400" dirty="0" smtClean="0"/>
              <a:t>A set of default boxes over different aspect ratios and scales </a:t>
            </a:r>
            <a:endParaRPr lang="ko-KR" altLang="en-US" sz="1400" dirty="0"/>
          </a:p>
        </p:txBody>
      </p:sp>
    </p:spTree>
    <p:extLst>
      <p:ext uri="{BB962C8B-B14F-4D97-AF65-F5344CB8AC3E}">
        <p14:creationId xmlns:p14="http://schemas.microsoft.com/office/powerpoint/2010/main" val="11809227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775503" y="675661"/>
            <a:ext cx="10990825" cy="6182339"/>
          </a:xfrm>
          <a:prstGeom prst="rect">
            <a:avLst/>
          </a:prstGeom>
        </p:spPr>
      </p:pic>
      <p:sp>
        <p:nvSpPr>
          <p:cNvPr id="5" name="직사각형 4"/>
          <p:cNvSpPr/>
          <p:nvPr/>
        </p:nvSpPr>
        <p:spPr>
          <a:xfrm>
            <a:off x="281440" y="190583"/>
            <a:ext cx="5366341" cy="369332"/>
          </a:xfrm>
          <a:prstGeom prst="rect">
            <a:avLst/>
          </a:prstGeom>
        </p:spPr>
        <p:txBody>
          <a:bodyPr wrap="none">
            <a:spAutoFit/>
          </a:bodyPr>
          <a:lstStyle/>
          <a:p>
            <a:r>
              <a:rPr lang="ko-KR" altLang="en-US" dirty="0" smtClean="0"/>
              <a:t>https://www.youtube.com/watch?v=P8e-G-Mhx4k</a:t>
            </a:r>
            <a:endParaRPr lang="ko-KR" altLang="en-US" dirty="0"/>
          </a:p>
        </p:txBody>
      </p:sp>
      <p:sp>
        <p:nvSpPr>
          <p:cNvPr id="6" name="TextBox 5"/>
          <p:cNvSpPr txBox="1"/>
          <p:nvPr/>
        </p:nvSpPr>
        <p:spPr>
          <a:xfrm>
            <a:off x="3530430" y="5000759"/>
            <a:ext cx="1354086" cy="523220"/>
          </a:xfrm>
          <a:prstGeom prst="rect">
            <a:avLst/>
          </a:prstGeom>
          <a:solidFill>
            <a:schemeClr val="bg1"/>
          </a:solidFill>
          <a:ln>
            <a:solidFill>
              <a:srgbClr val="FF0000"/>
            </a:solidFill>
          </a:ln>
        </p:spPr>
        <p:txBody>
          <a:bodyPr wrap="square" rtlCol="0">
            <a:spAutoFit/>
          </a:bodyPr>
          <a:lstStyle/>
          <a:p>
            <a:r>
              <a:rPr lang="ko-KR" altLang="en-US" sz="1400" dirty="0" smtClean="0"/>
              <a:t>이렇게 생성된</a:t>
            </a:r>
            <a:endParaRPr lang="en-US" altLang="ko-KR" sz="1400" dirty="0" smtClean="0"/>
          </a:p>
          <a:p>
            <a:r>
              <a:rPr lang="en-US" altLang="ko-KR" sz="1400" dirty="0" smtClean="0"/>
              <a:t>Box</a:t>
            </a:r>
            <a:r>
              <a:rPr lang="ko-KR" altLang="en-US" sz="1400" dirty="0" smtClean="0"/>
              <a:t>는</a:t>
            </a:r>
            <a:endParaRPr lang="ko-KR" altLang="en-US" sz="1400" dirty="0"/>
          </a:p>
        </p:txBody>
      </p:sp>
    </p:spTree>
    <p:extLst>
      <p:ext uri="{BB962C8B-B14F-4D97-AF65-F5344CB8AC3E}">
        <p14:creationId xmlns:p14="http://schemas.microsoft.com/office/powerpoint/2010/main" val="14286231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798651" y="620692"/>
            <a:ext cx="11088547" cy="6237308"/>
          </a:xfrm>
          <a:prstGeom prst="rect">
            <a:avLst/>
          </a:prstGeom>
        </p:spPr>
      </p:pic>
      <p:sp>
        <p:nvSpPr>
          <p:cNvPr id="5" name="직사각형 4"/>
          <p:cNvSpPr/>
          <p:nvPr/>
        </p:nvSpPr>
        <p:spPr>
          <a:xfrm>
            <a:off x="281440" y="190583"/>
            <a:ext cx="5366341" cy="369332"/>
          </a:xfrm>
          <a:prstGeom prst="rect">
            <a:avLst/>
          </a:prstGeom>
        </p:spPr>
        <p:txBody>
          <a:bodyPr wrap="none">
            <a:spAutoFit/>
          </a:bodyPr>
          <a:lstStyle/>
          <a:p>
            <a:r>
              <a:rPr lang="ko-KR" altLang="en-US" dirty="0" smtClean="0"/>
              <a:t>https://www.youtube.com/watch?v=P8e-G-Mhx4k</a:t>
            </a:r>
            <a:endParaRPr lang="ko-KR" altLang="en-US" dirty="0"/>
          </a:p>
        </p:txBody>
      </p:sp>
      <p:sp>
        <p:nvSpPr>
          <p:cNvPr id="6" name="TextBox 5"/>
          <p:cNvSpPr txBox="1"/>
          <p:nvPr/>
        </p:nvSpPr>
        <p:spPr>
          <a:xfrm>
            <a:off x="3796647" y="5371149"/>
            <a:ext cx="3090289" cy="523220"/>
          </a:xfrm>
          <a:prstGeom prst="rect">
            <a:avLst/>
          </a:prstGeom>
          <a:solidFill>
            <a:schemeClr val="bg1"/>
          </a:solidFill>
          <a:ln>
            <a:solidFill>
              <a:srgbClr val="FF0000"/>
            </a:solidFill>
          </a:ln>
        </p:spPr>
        <p:txBody>
          <a:bodyPr wrap="square" rtlCol="0">
            <a:spAutoFit/>
          </a:bodyPr>
          <a:lstStyle/>
          <a:p>
            <a:r>
              <a:rPr lang="en-US" altLang="ko-KR" sz="1400" dirty="0" smtClean="0"/>
              <a:t>Localization loss</a:t>
            </a:r>
            <a:r>
              <a:rPr lang="ko-KR" altLang="en-US" sz="1400" dirty="0" smtClean="0"/>
              <a:t>에 의해</a:t>
            </a:r>
            <a:endParaRPr lang="en-US" altLang="ko-KR" sz="1400" dirty="0" smtClean="0"/>
          </a:p>
          <a:p>
            <a:r>
              <a:rPr lang="ko-KR" altLang="en-US" sz="1400" dirty="0" smtClean="0"/>
              <a:t>조정됨</a:t>
            </a:r>
            <a:endParaRPr lang="ko-KR" altLang="en-US" sz="1400" dirty="0"/>
          </a:p>
        </p:txBody>
      </p:sp>
    </p:spTree>
    <p:extLst>
      <p:ext uri="{BB962C8B-B14F-4D97-AF65-F5344CB8AC3E}">
        <p14:creationId xmlns:p14="http://schemas.microsoft.com/office/powerpoint/2010/main" val="8246554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281440" y="190583"/>
            <a:ext cx="5366341" cy="369332"/>
          </a:xfrm>
          <a:prstGeom prst="rect">
            <a:avLst/>
          </a:prstGeom>
        </p:spPr>
        <p:txBody>
          <a:bodyPr wrap="none">
            <a:spAutoFit/>
          </a:bodyPr>
          <a:lstStyle/>
          <a:p>
            <a:r>
              <a:rPr lang="ko-KR" altLang="en-US" dirty="0" smtClean="0"/>
              <a:t>https://www.youtube.com/watch?v=P8e-G-Mhx4k</a:t>
            </a:r>
            <a:endParaRPr lang="ko-KR" altLang="en-US" dirty="0"/>
          </a:p>
        </p:txBody>
      </p:sp>
      <p:sp>
        <p:nvSpPr>
          <p:cNvPr id="6" name="TextBox 5"/>
          <p:cNvSpPr txBox="1"/>
          <p:nvPr/>
        </p:nvSpPr>
        <p:spPr>
          <a:xfrm>
            <a:off x="3796647" y="5371149"/>
            <a:ext cx="3090289" cy="523220"/>
          </a:xfrm>
          <a:prstGeom prst="rect">
            <a:avLst/>
          </a:prstGeom>
          <a:solidFill>
            <a:schemeClr val="bg1"/>
          </a:solidFill>
          <a:ln>
            <a:solidFill>
              <a:srgbClr val="FF0000"/>
            </a:solidFill>
          </a:ln>
        </p:spPr>
        <p:txBody>
          <a:bodyPr wrap="square" rtlCol="0">
            <a:spAutoFit/>
          </a:bodyPr>
          <a:lstStyle/>
          <a:p>
            <a:r>
              <a:rPr lang="en-US" altLang="ko-KR" sz="1400" dirty="0" smtClean="0"/>
              <a:t>Localization loss</a:t>
            </a:r>
            <a:r>
              <a:rPr lang="ko-KR" altLang="en-US" sz="1400" dirty="0" smtClean="0"/>
              <a:t>에 의해</a:t>
            </a:r>
            <a:endParaRPr lang="en-US" altLang="ko-KR" sz="1400" dirty="0" smtClean="0"/>
          </a:p>
          <a:p>
            <a:r>
              <a:rPr lang="ko-KR" altLang="en-US" sz="1400" dirty="0" smtClean="0"/>
              <a:t>조정됨</a:t>
            </a:r>
            <a:endParaRPr lang="ko-KR" altLang="en-US" sz="1400" dirty="0"/>
          </a:p>
        </p:txBody>
      </p:sp>
      <p:pic>
        <p:nvPicPr>
          <p:cNvPr id="7" name="그림 6"/>
          <p:cNvPicPr>
            <a:picLocks noChangeAspect="1"/>
          </p:cNvPicPr>
          <p:nvPr/>
        </p:nvPicPr>
        <p:blipFill>
          <a:blip r:embed="rId2"/>
          <a:stretch>
            <a:fillRect/>
          </a:stretch>
        </p:blipFill>
        <p:spPr>
          <a:xfrm>
            <a:off x="787079" y="559915"/>
            <a:ext cx="11076972" cy="6230797"/>
          </a:xfrm>
          <a:prstGeom prst="rect">
            <a:avLst/>
          </a:prstGeom>
        </p:spPr>
      </p:pic>
      <p:sp>
        <p:nvSpPr>
          <p:cNvPr id="9" name="TextBox 8"/>
          <p:cNvSpPr txBox="1"/>
          <p:nvPr/>
        </p:nvSpPr>
        <p:spPr>
          <a:xfrm>
            <a:off x="4817149" y="5475321"/>
            <a:ext cx="2069788" cy="523220"/>
          </a:xfrm>
          <a:prstGeom prst="rect">
            <a:avLst/>
          </a:prstGeom>
          <a:solidFill>
            <a:schemeClr val="bg1"/>
          </a:solidFill>
          <a:ln>
            <a:solidFill>
              <a:srgbClr val="FF0000"/>
            </a:solidFill>
          </a:ln>
        </p:spPr>
        <p:txBody>
          <a:bodyPr wrap="square" rtlCol="0">
            <a:spAutoFit/>
          </a:bodyPr>
          <a:lstStyle/>
          <a:p>
            <a:r>
              <a:rPr lang="en-US" altLang="ko-KR" sz="1400" dirty="0" smtClean="0"/>
              <a:t>Confidence loss</a:t>
            </a:r>
            <a:r>
              <a:rPr lang="ko-KR" altLang="en-US" sz="1400" dirty="0" smtClean="0"/>
              <a:t>에</a:t>
            </a:r>
            <a:endParaRPr lang="en-US" altLang="ko-KR" sz="1400" dirty="0" smtClean="0"/>
          </a:p>
          <a:p>
            <a:r>
              <a:rPr lang="en-US" altLang="ko-KR" sz="1400" dirty="0" smtClean="0"/>
              <a:t>class</a:t>
            </a:r>
            <a:r>
              <a:rPr lang="ko-KR" altLang="en-US" sz="1400" dirty="0" smtClean="0"/>
              <a:t>에 할당됨</a:t>
            </a:r>
            <a:endParaRPr lang="ko-KR" altLang="en-US" sz="1400" dirty="0"/>
          </a:p>
        </p:txBody>
      </p:sp>
    </p:spTree>
    <p:extLst>
      <p:ext uri="{BB962C8B-B14F-4D97-AF65-F5344CB8AC3E}">
        <p14:creationId xmlns:p14="http://schemas.microsoft.com/office/powerpoint/2010/main" val="9733087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8189" y="189781"/>
            <a:ext cx="2139351" cy="369332"/>
          </a:xfrm>
          <a:prstGeom prst="rect">
            <a:avLst/>
          </a:prstGeom>
          <a:noFill/>
        </p:spPr>
        <p:txBody>
          <a:bodyPr wrap="square" rtlCol="0">
            <a:spAutoFit/>
          </a:bodyPr>
          <a:lstStyle/>
          <a:p>
            <a:r>
              <a:rPr lang="en-US" altLang="ko-KR" b="1" dirty="0" smtClean="0"/>
              <a:t>Abstract</a:t>
            </a:r>
            <a:endParaRPr lang="ko-KR" altLang="en-US" b="1" dirty="0"/>
          </a:p>
        </p:txBody>
      </p:sp>
      <p:sp>
        <p:nvSpPr>
          <p:cNvPr id="6" name="TextBox 5"/>
          <p:cNvSpPr txBox="1"/>
          <p:nvPr/>
        </p:nvSpPr>
        <p:spPr>
          <a:xfrm>
            <a:off x="1224592" y="2728984"/>
            <a:ext cx="9730596" cy="369332"/>
          </a:xfrm>
          <a:prstGeom prst="rect">
            <a:avLst/>
          </a:prstGeom>
          <a:noFill/>
          <a:ln>
            <a:solidFill>
              <a:srgbClr val="FF0000"/>
            </a:solidFill>
          </a:ln>
        </p:spPr>
        <p:txBody>
          <a:bodyPr wrap="square" rtlCol="0">
            <a:spAutoFit/>
          </a:bodyPr>
          <a:lstStyle/>
          <a:p>
            <a:pPr algn="ctr"/>
            <a:r>
              <a:rPr lang="ko-KR" altLang="en-US" dirty="0" smtClean="0"/>
              <a:t>이 방법으로 </a:t>
            </a:r>
            <a:r>
              <a:rPr lang="en-US" altLang="ko-KR" dirty="0" smtClean="0"/>
              <a:t>region proposal </a:t>
            </a:r>
            <a:r>
              <a:rPr lang="ko-KR" altLang="en-US" dirty="0" smtClean="0"/>
              <a:t>생성 및 이하 과정을 없앴음</a:t>
            </a:r>
            <a:endParaRPr lang="ko-KR" altLang="en-US" dirty="0"/>
          </a:p>
        </p:txBody>
      </p:sp>
      <p:sp>
        <p:nvSpPr>
          <p:cNvPr id="7" name="TextBox 6"/>
          <p:cNvSpPr txBox="1"/>
          <p:nvPr/>
        </p:nvSpPr>
        <p:spPr>
          <a:xfrm>
            <a:off x="1319842" y="5290892"/>
            <a:ext cx="9635346" cy="369332"/>
          </a:xfrm>
          <a:prstGeom prst="rect">
            <a:avLst/>
          </a:prstGeom>
          <a:noFill/>
          <a:ln>
            <a:solidFill>
              <a:srgbClr val="FF0000"/>
            </a:solidFill>
          </a:ln>
        </p:spPr>
        <p:txBody>
          <a:bodyPr wrap="square" rtlCol="0">
            <a:spAutoFit/>
          </a:bodyPr>
          <a:lstStyle/>
          <a:p>
            <a:pPr algn="ctr"/>
            <a:r>
              <a:rPr lang="ko-KR" altLang="en-US" dirty="0" smtClean="0"/>
              <a:t>그래서 </a:t>
            </a:r>
            <a:r>
              <a:rPr lang="en-US" altLang="ko-KR" dirty="0" smtClean="0"/>
              <a:t>RPN</a:t>
            </a:r>
            <a:r>
              <a:rPr lang="ko-KR" altLang="en-US" dirty="0" smtClean="0"/>
              <a:t>을 쓰는 알고리즘의 </a:t>
            </a:r>
            <a:r>
              <a:rPr lang="en-US" altLang="ko-KR" dirty="0" smtClean="0"/>
              <a:t>accuracy</a:t>
            </a:r>
            <a:r>
              <a:rPr lang="ko-KR" altLang="en-US" dirty="0" smtClean="0"/>
              <a:t>가 나오면서도 더 빠르다</a:t>
            </a:r>
            <a:endParaRPr lang="ko-KR" altLang="en-US" dirty="0"/>
          </a:p>
        </p:txBody>
      </p:sp>
      <p:pic>
        <p:nvPicPr>
          <p:cNvPr id="10" name="그림 9"/>
          <p:cNvPicPr>
            <a:picLocks noChangeAspect="1"/>
          </p:cNvPicPr>
          <p:nvPr/>
        </p:nvPicPr>
        <p:blipFill>
          <a:blip r:embed="rId2"/>
          <a:stretch>
            <a:fillRect/>
          </a:stretch>
        </p:blipFill>
        <p:spPr>
          <a:xfrm>
            <a:off x="1224593" y="1604456"/>
            <a:ext cx="9730596" cy="1099176"/>
          </a:xfrm>
          <a:prstGeom prst="rect">
            <a:avLst/>
          </a:prstGeom>
        </p:spPr>
      </p:pic>
      <p:pic>
        <p:nvPicPr>
          <p:cNvPr id="11" name="그림 10"/>
          <p:cNvPicPr>
            <a:picLocks noChangeAspect="1"/>
          </p:cNvPicPr>
          <p:nvPr/>
        </p:nvPicPr>
        <p:blipFill>
          <a:blip r:embed="rId3"/>
          <a:stretch>
            <a:fillRect/>
          </a:stretch>
        </p:blipFill>
        <p:spPr>
          <a:xfrm>
            <a:off x="1319842" y="4239955"/>
            <a:ext cx="9635346" cy="1028232"/>
          </a:xfrm>
          <a:prstGeom prst="rect">
            <a:avLst/>
          </a:prstGeom>
        </p:spPr>
      </p:pic>
    </p:spTree>
    <p:extLst>
      <p:ext uri="{BB962C8B-B14F-4D97-AF65-F5344CB8AC3E}">
        <p14:creationId xmlns:p14="http://schemas.microsoft.com/office/powerpoint/2010/main" val="4819304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367056"/>
            <a:ext cx="9144000" cy="2387600"/>
          </a:xfrm>
        </p:spPr>
        <p:txBody>
          <a:bodyPr/>
          <a:lstStyle/>
          <a:p>
            <a:r>
              <a:rPr lang="en-US" altLang="ko-KR" smtClean="0"/>
              <a:t>introduction</a:t>
            </a:r>
            <a:endParaRPr lang="ko-KR" altLang="en-US" dirty="0"/>
          </a:p>
        </p:txBody>
      </p:sp>
    </p:spTree>
    <p:extLst>
      <p:ext uri="{BB962C8B-B14F-4D97-AF65-F5344CB8AC3E}">
        <p14:creationId xmlns:p14="http://schemas.microsoft.com/office/powerpoint/2010/main" val="7810141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88189" y="189781"/>
            <a:ext cx="2139351" cy="369332"/>
          </a:xfrm>
          <a:prstGeom prst="rect">
            <a:avLst/>
          </a:prstGeom>
          <a:noFill/>
        </p:spPr>
        <p:txBody>
          <a:bodyPr wrap="square" rtlCol="0">
            <a:spAutoFit/>
          </a:bodyPr>
          <a:lstStyle/>
          <a:p>
            <a:r>
              <a:rPr lang="en-US" altLang="ko-KR" b="1" dirty="0" smtClean="0"/>
              <a:t>Introduction</a:t>
            </a:r>
            <a:endParaRPr lang="ko-KR" altLang="en-US" b="1" dirty="0"/>
          </a:p>
        </p:txBody>
      </p:sp>
      <p:sp>
        <p:nvSpPr>
          <p:cNvPr id="10" name="TextBox 9"/>
          <p:cNvSpPr txBox="1"/>
          <p:nvPr/>
        </p:nvSpPr>
        <p:spPr>
          <a:xfrm>
            <a:off x="1224592" y="2261538"/>
            <a:ext cx="9730596" cy="646331"/>
          </a:xfrm>
          <a:prstGeom prst="rect">
            <a:avLst/>
          </a:prstGeom>
          <a:noFill/>
          <a:ln>
            <a:solidFill>
              <a:srgbClr val="FF0000"/>
            </a:solidFill>
          </a:ln>
        </p:spPr>
        <p:txBody>
          <a:bodyPr wrap="square" rtlCol="0">
            <a:spAutoFit/>
          </a:bodyPr>
          <a:lstStyle/>
          <a:p>
            <a:pPr algn="ctr"/>
            <a:r>
              <a:rPr lang="ko-KR" altLang="en-US" dirty="0" smtClean="0"/>
              <a:t>최근 </a:t>
            </a:r>
            <a:r>
              <a:rPr lang="en-US" altLang="ko-KR" dirty="0" smtClean="0"/>
              <a:t>object detection </a:t>
            </a:r>
            <a:r>
              <a:rPr lang="ko-KR" altLang="en-US" dirty="0" smtClean="0"/>
              <a:t>계에서는 </a:t>
            </a:r>
            <a:r>
              <a:rPr lang="en-US" altLang="ko-KR" dirty="0" smtClean="0"/>
              <a:t>bounding box </a:t>
            </a:r>
            <a:r>
              <a:rPr lang="ko-KR" altLang="en-US" dirty="0" smtClean="0"/>
              <a:t>구하고 각 박스마다 </a:t>
            </a:r>
            <a:r>
              <a:rPr lang="en-US" altLang="ko-KR" dirty="0" smtClean="0"/>
              <a:t/>
            </a:r>
            <a:br>
              <a:rPr lang="en-US" altLang="ko-KR" dirty="0" smtClean="0"/>
            </a:br>
            <a:r>
              <a:rPr lang="en-US" altLang="ko-KR" dirty="0" smtClean="0"/>
              <a:t>pixel</a:t>
            </a:r>
            <a:r>
              <a:rPr lang="ko-KR" altLang="en-US" dirty="0" smtClean="0"/>
              <a:t>을 </a:t>
            </a:r>
            <a:r>
              <a:rPr lang="en-US" altLang="ko-KR" dirty="0" smtClean="0"/>
              <a:t>resample </a:t>
            </a:r>
            <a:r>
              <a:rPr lang="ko-KR" altLang="en-US" dirty="0" smtClean="0"/>
              <a:t>거기에 </a:t>
            </a:r>
            <a:r>
              <a:rPr lang="en-US" altLang="ko-KR" dirty="0" smtClean="0"/>
              <a:t>classifier</a:t>
            </a:r>
            <a:r>
              <a:rPr lang="ko-KR" altLang="en-US" dirty="0" smtClean="0"/>
              <a:t>를 적용하는 방법이 유행 </a:t>
            </a:r>
            <a:endParaRPr lang="ko-KR" altLang="en-US" dirty="0"/>
          </a:p>
        </p:txBody>
      </p:sp>
      <p:sp>
        <p:nvSpPr>
          <p:cNvPr id="11" name="TextBox 10"/>
          <p:cNvSpPr txBox="1"/>
          <p:nvPr/>
        </p:nvSpPr>
        <p:spPr>
          <a:xfrm>
            <a:off x="1319842" y="4233981"/>
            <a:ext cx="9635346" cy="369332"/>
          </a:xfrm>
          <a:prstGeom prst="rect">
            <a:avLst/>
          </a:prstGeom>
          <a:noFill/>
          <a:ln>
            <a:solidFill>
              <a:srgbClr val="FF0000"/>
            </a:solidFill>
          </a:ln>
        </p:spPr>
        <p:txBody>
          <a:bodyPr wrap="square" rtlCol="0">
            <a:spAutoFit/>
          </a:bodyPr>
          <a:lstStyle/>
          <a:p>
            <a:pPr algn="ctr"/>
            <a:r>
              <a:rPr lang="ko-KR" altLang="en-US" dirty="0" smtClean="0"/>
              <a:t>그러나 그 방법은 고성능 컴퓨터가 필요하고</a:t>
            </a:r>
            <a:r>
              <a:rPr lang="en-US" altLang="ko-KR" dirty="0" smtClean="0"/>
              <a:t>, </a:t>
            </a:r>
            <a:r>
              <a:rPr lang="ko-KR" altLang="en-US" dirty="0" smtClean="0"/>
              <a:t>느림</a:t>
            </a:r>
            <a:endParaRPr lang="ko-KR" altLang="en-US" dirty="0"/>
          </a:p>
        </p:txBody>
      </p:sp>
      <p:pic>
        <p:nvPicPr>
          <p:cNvPr id="14" name="그림 13"/>
          <p:cNvPicPr>
            <a:picLocks noChangeAspect="1"/>
          </p:cNvPicPr>
          <p:nvPr/>
        </p:nvPicPr>
        <p:blipFill>
          <a:blip r:embed="rId2"/>
          <a:stretch>
            <a:fillRect/>
          </a:stretch>
        </p:blipFill>
        <p:spPr>
          <a:xfrm>
            <a:off x="1224592" y="1070598"/>
            <a:ext cx="9677400" cy="1047750"/>
          </a:xfrm>
          <a:prstGeom prst="rect">
            <a:avLst/>
          </a:prstGeom>
        </p:spPr>
      </p:pic>
      <p:pic>
        <p:nvPicPr>
          <p:cNvPr id="15" name="그림 14"/>
          <p:cNvPicPr>
            <a:picLocks noChangeAspect="1"/>
          </p:cNvPicPr>
          <p:nvPr/>
        </p:nvPicPr>
        <p:blipFill>
          <a:blip r:embed="rId3"/>
          <a:stretch>
            <a:fillRect/>
          </a:stretch>
        </p:blipFill>
        <p:spPr>
          <a:xfrm>
            <a:off x="1224592" y="3678823"/>
            <a:ext cx="9534525" cy="419100"/>
          </a:xfrm>
          <a:prstGeom prst="rect">
            <a:avLst/>
          </a:prstGeom>
        </p:spPr>
      </p:pic>
      <p:pic>
        <p:nvPicPr>
          <p:cNvPr id="16" name="그림 15"/>
          <p:cNvPicPr>
            <a:picLocks noChangeAspect="1"/>
          </p:cNvPicPr>
          <p:nvPr/>
        </p:nvPicPr>
        <p:blipFill>
          <a:blip r:embed="rId4"/>
          <a:stretch>
            <a:fillRect/>
          </a:stretch>
        </p:blipFill>
        <p:spPr>
          <a:xfrm>
            <a:off x="1319842" y="5450651"/>
            <a:ext cx="9439275" cy="447675"/>
          </a:xfrm>
          <a:prstGeom prst="rect">
            <a:avLst/>
          </a:prstGeom>
        </p:spPr>
      </p:pic>
      <p:sp>
        <p:nvSpPr>
          <p:cNvPr id="17" name="TextBox 16"/>
          <p:cNvSpPr txBox="1"/>
          <p:nvPr/>
        </p:nvSpPr>
        <p:spPr>
          <a:xfrm>
            <a:off x="1319842" y="5929425"/>
            <a:ext cx="9635346" cy="646331"/>
          </a:xfrm>
          <a:prstGeom prst="rect">
            <a:avLst/>
          </a:prstGeom>
          <a:noFill/>
          <a:ln>
            <a:solidFill>
              <a:srgbClr val="FF0000"/>
            </a:solidFill>
          </a:ln>
        </p:spPr>
        <p:txBody>
          <a:bodyPr wrap="square" rtlCol="0">
            <a:spAutoFit/>
          </a:bodyPr>
          <a:lstStyle/>
          <a:p>
            <a:pPr algn="ctr"/>
            <a:r>
              <a:rPr lang="ko-KR" altLang="en-US" dirty="0" smtClean="0"/>
              <a:t>그래서 속도를 올리려는 많은 시도가 있었는데</a:t>
            </a:r>
            <a:r>
              <a:rPr lang="en-US" altLang="ko-KR" dirty="0" smtClean="0"/>
              <a:t>,</a:t>
            </a:r>
          </a:p>
          <a:p>
            <a:pPr algn="ctr"/>
            <a:r>
              <a:rPr lang="ko-KR" altLang="en-US" dirty="0" smtClean="0"/>
              <a:t>속도가 올라가면 정확도가 낮아지는 현상이 발생</a:t>
            </a:r>
            <a:endParaRPr lang="ko-KR" altLang="en-US" dirty="0"/>
          </a:p>
        </p:txBody>
      </p:sp>
    </p:spTree>
    <p:extLst>
      <p:ext uri="{BB962C8B-B14F-4D97-AF65-F5344CB8AC3E}">
        <p14:creationId xmlns:p14="http://schemas.microsoft.com/office/powerpoint/2010/main" val="14457021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8189" y="189781"/>
            <a:ext cx="2139351" cy="369332"/>
          </a:xfrm>
          <a:prstGeom prst="rect">
            <a:avLst/>
          </a:prstGeom>
          <a:noFill/>
        </p:spPr>
        <p:txBody>
          <a:bodyPr wrap="square" rtlCol="0">
            <a:spAutoFit/>
          </a:bodyPr>
          <a:lstStyle/>
          <a:p>
            <a:r>
              <a:rPr lang="en-US" altLang="ko-KR" b="1" dirty="0" smtClean="0"/>
              <a:t>Introduction</a:t>
            </a:r>
            <a:endParaRPr lang="ko-KR" altLang="en-US" b="1" dirty="0"/>
          </a:p>
        </p:txBody>
      </p:sp>
      <p:pic>
        <p:nvPicPr>
          <p:cNvPr id="5" name="그림 4"/>
          <p:cNvPicPr>
            <a:picLocks noChangeAspect="1"/>
          </p:cNvPicPr>
          <p:nvPr/>
        </p:nvPicPr>
        <p:blipFill>
          <a:blip r:embed="rId2"/>
          <a:stretch>
            <a:fillRect/>
          </a:stretch>
        </p:blipFill>
        <p:spPr>
          <a:xfrm>
            <a:off x="1251869" y="1905211"/>
            <a:ext cx="9359520" cy="693650"/>
          </a:xfrm>
          <a:prstGeom prst="rect">
            <a:avLst/>
          </a:prstGeom>
        </p:spPr>
      </p:pic>
      <p:sp>
        <p:nvSpPr>
          <p:cNvPr id="6" name="TextBox 5"/>
          <p:cNvSpPr txBox="1"/>
          <p:nvPr/>
        </p:nvSpPr>
        <p:spPr>
          <a:xfrm>
            <a:off x="1457864" y="2598861"/>
            <a:ext cx="9282625" cy="368749"/>
          </a:xfrm>
          <a:prstGeom prst="rect">
            <a:avLst/>
          </a:prstGeom>
          <a:noFill/>
          <a:ln>
            <a:solidFill>
              <a:srgbClr val="FF0000"/>
            </a:solidFill>
          </a:ln>
        </p:spPr>
        <p:txBody>
          <a:bodyPr wrap="square" rtlCol="0">
            <a:spAutoFit/>
          </a:bodyPr>
          <a:lstStyle/>
          <a:p>
            <a:pPr algn="ctr"/>
            <a:r>
              <a:rPr lang="ko-KR" altLang="en-US" dirty="0" smtClean="0"/>
              <a:t>우리는 앞에서 설명한 방법을 써서</a:t>
            </a:r>
            <a:endParaRPr lang="ko-KR" altLang="en-US" dirty="0"/>
          </a:p>
        </p:txBody>
      </p:sp>
      <p:pic>
        <p:nvPicPr>
          <p:cNvPr id="7" name="그림 6"/>
          <p:cNvPicPr>
            <a:picLocks noChangeAspect="1"/>
          </p:cNvPicPr>
          <p:nvPr/>
        </p:nvPicPr>
        <p:blipFill>
          <a:blip r:embed="rId3"/>
          <a:stretch>
            <a:fillRect/>
          </a:stretch>
        </p:blipFill>
        <p:spPr>
          <a:xfrm>
            <a:off x="1457864" y="4198897"/>
            <a:ext cx="9153525" cy="1400175"/>
          </a:xfrm>
          <a:prstGeom prst="rect">
            <a:avLst/>
          </a:prstGeom>
        </p:spPr>
      </p:pic>
      <p:sp>
        <p:nvSpPr>
          <p:cNvPr id="8" name="TextBox 7"/>
          <p:cNvSpPr txBox="1"/>
          <p:nvPr/>
        </p:nvSpPr>
        <p:spPr>
          <a:xfrm>
            <a:off x="1457864" y="5599072"/>
            <a:ext cx="9282625" cy="368749"/>
          </a:xfrm>
          <a:prstGeom prst="rect">
            <a:avLst/>
          </a:prstGeom>
          <a:noFill/>
          <a:ln>
            <a:solidFill>
              <a:srgbClr val="FF0000"/>
            </a:solidFill>
          </a:ln>
        </p:spPr>
        <p:txBody>
          <a:bodyPr wrap="square" rtlCol="0">
            <a:spAutoFit/>
          </a:bodyPr>
          <a:lstStyle/>
          <a:p>
            <a:pPr algn="ctr"/>
            <a:r>
              <a:rPr lang="ko-KR" altLang="en-US" dirty="0" err="1" smtClean="0"/>
              <a:t>욜로보다</a:t>
            </a:r>
            <a:r>
              <a:rPr lang="ko-KR" altLang="en-US" dirty="0" smtClean="0"/>
              <a:t> 빠르면서도 </a:t>
            </a:r>
            <a:r>
              <a:rPr lang="en-US" altLang="ko-KR" dirty="0" smtClean="0"/>
              <a:t>faster R-CNN</a:t>
            </a:r>
            <a:r>
              <a:rPr lang="ko-KR" altLang="en-US" dirty="0" smtClean="0"/>
              <a:t>의 정확도를 확보했다</a:t>
            </a:r>
            <a:r>
              <a:rPr lang="en-US" altLang="ko-KR" dirty="0" smtClean="0"/>
              <a:t>.</a:t>
            </a:r>
            <a:endParaRPr lang="ko-KR" altLang="en-US" dirty="0"/>
          </a:p>
        </p:txBody>
      </p:sp>
    </p:spTree>
    <p:extLst>
      <p:ext uri="{BB962C8B-B14F-4D97-AF65-F5344CB8AC3E}">
        <p14:creationId xmlns:p14="http://schemas.microsoft.com/office/powerpoint/2010/main" val="26223496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367056"/>
            <a:ext cx="9144000" cy="2387600"/>
          </a:xfrm>
        </p:spPr>
        <p:txBody>
          <a:bodyPr/>
          <a:lstStyle/>
          <a:p>
            <a:r>
              <a:rPr lang="en-US" altLang="ko-KR" dirty="0" smtClean="0"/>
              <a:t>model</a:t>
            </a:r>
            <a:endParaRPr lang="ko-KR" altLang="en-US" dirty="0"/>
          </a:p>
        </p:txBody>
      </p:sp>
    </p:spTree>
    <p:extLst>
      <p:ext uri="{BB962C8B-B14F-4D97-AF65-F5344CB8AC3E}">
        <p14:creationId xmlns:p14="http://schemas.microsoft.com/office/powerpoint/2010/main" val="7253247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a:blip r:embed="rId2"/>
          <a:stretch>
            <a:fillRect/>
          </a:stretch>
        </p:blipFill>
        <p:spPr>
          <a:xfrm>
            <a:off x="1193940" y="1037742"/>
            <a:ext cx="9572625" cy="1657350"/>
          </a:xfrm>
          <a:prstGeom prst="rect">
            <a:avLst/>
          </a:prstGeom>
        </p:spPr>
      </p:pic>
      <p:sp>
        <p:nvSpPr>
          <p:cNvPr id="6" name="TextBox 5"/>
          <p:cNvSpPr txBox="1"/>
          <p:nvPr/>
        </p:nvSpPr>
        <p:spPr>
          <a:xfrm>
            <a:off x="388189" y="189781"/>
            <a:ext cx="2139351" cy="369332"/>
          </a:xfrm>
          <a:prstGeom prst="rect">
            <a:avLst/>
          </a:prstGeom>
          <a:noFill/>
        </p:spPr>
        <p:txBody>
          <a:bodyPr wrap="square" rtlCol="0">
            <a:spAutoFit/>
          </a:bodyPr>
          <a:lstStyle/>
          <a:p>
            <a:r>
              <a:rPr lang="en-US" altLang="ko-KR" b="1" dirty="0" smtClean="0"/>
              <a:t>model</a:t>
            </a:r>
            <a:endParaRPr lang="ko-KR" altLang="en-US" b="1" dirty="0"/>
          </a:p>
        </p:txBody>
      </p:sp>
      <p:sp>
        <p:nvSpPr>
          <p:cNvPr id="7" name="TextBox 6"/>
          <p:cNvSpPr txBox="1"/>
          <p:nvPr/>
        </p:nvSpPr>
        <p:spPr>
          <a:xfrm>
            <a:off x="1338939" y="2695092"/>
            <a:ext cx="9282625" cy="646331"/>
          </a:xfrm>
          <a:prstGeom prst="rect">
            <a:avLst/>
          </a:prstGeom>
          <a:noFill/>
          <a:ln>
            <a:solidFill>
              <a:srgbClr val="FF0000"/>
            </a:solidFill>
          </a:ln>
        </p:spPr>
        <p:txBody>
          <a:bodyPr wrap="square" rtlCol="0">
            <a:spAutoFit/>
          </a:bodyPr>
          <a:lstStyle/>
          <a:p>
            <a:pPr algn="ctr"/>
            <a:r>
              <a:rPr lang="en-US" altLang="ko-KR" dirty="0" smtClean="0"/>
              <a:t>Multi-scale feature map</a:t>
            </a:r>
            <a:r>
              <a:rPr lang="ko-KR" altLang="en-US" dirty="0" smtClean="0"/>
              <a:t>을 사용</a:t>
            </a:r>
            <a:endParaRPr lang="en-US" altLang="ko-KR" dirty="0" smtClean="0"/>
          </a:p>
          <a:p>
            <a:pPr algn="ctr"/>
            <a:r>
              <a:rPr lang="ko-KR" altLang="en-US" dirty="0" smtClean="0"/>
              <a:t>이를 통해 </a:t>
            </a:r>
            <a:r>
              <a:rPr lang="en-US" altLang="ko-KR" dirty="0" smtClean="0"/>
              <a:t>low resolution input</a:t>
            </a:r>
            <a:r>
              <a:rPr lang="ko-KR" altLang="en-US" dirty="0" smtClean="0"/>
              <a:t>에서도 </a:t>
            </a:r>
            <a:r>
              <a:rPr lang="en-US" altLang="ko-KR" dirty="0" smtClean="0"/>
              <a:t>high-accuracy</a:t>
            </a:r>
            <a:r>
              <a:rPr lang="ko-KR" altLang="en-US" dirty="0" smtClean="0"/>
              <a:t>를 달성</a:t>
            </a:r>
            <a:endParaRPr lang="ko-KR" altLang="en-US" dirty="0"/>
          </a:p>
        </p:txBody>
      </p:sp>
      <p:pic>
        <p:nvPicPr>
          <p:cNvPr id="9" name="그림 8"/>
          <p:cNvPicPr>
            <a:picLocks noChangeAspect="1"/>
          </p:cNvPicPr>
          <p:nvPr/>
        </p:nvPicPr>
        <p:blipFill>
          <a:blip r:embed="rId3"/>
          <a:stretch>
            <a:fillRect/>
          </a:stretch>
        </p:blipFill>
        <p:spPr>
          <a:xfrm>
            <a:off x="2527540" y="3491894"/>
            <a:ext cx="6995932" cy="3680814"/>
          </a:xfrm>
          <a:prstGeom prst="rect">
            <a:avLst/>
          </a:prstGeom>
        </p:spPr>
      </p:pic>
    </p:spTree>
    <p:extLst>
      <p:ext uri="{BB962C8B-B14F-4D97-AF65-F5344CB8AC3E}">
        <p14:creationId xmlns:p14="http://schemas.microsoft.com/office/powerpoint/2010/main" val="30473377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367056"/>
            <a:ext cx="9144000" cy="2387600"/>
          </a:xfrm>
        </p:spPr>
        <p:txBody>
          <a:bodyPr/>
          <a:lstStyle/>
          <a:p>
            <a:r>
              <a:rPr lang="en-US" altLang="ko-KR" dirty="0" smtClean="0"/>
              <a:t>abstract</a:t>
            </a:r>
            <a:endParaRPr lang="ko-KR" altLang="en-US" dirty="0"/>
          </a:p>
        </p:txBody>
      </p:sp>
    </p:spTree>
    <p:extLst>
      <p:ext uri="{BB962C8B-B14F-4D97-AF65-F5344CB8AC3E}">
        <p14:creationId xmlns:p14="http://schemas.microsoft.com/office/powerpoint/2010/main" val="41013971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8189" y="189781"/>
            <a:ext cx="2139351" cy="369332"/>
          </a:xfrm>
          <a:prstGeom prst="rect">
            <a:avLst/>
          </a:prstGeom>
          <a:noFill/>
        </p:spPr>
        <p:txBody>
          <a:bodyPr wrap="square" rtlCol="0">
            <a:spAutoFit/>
          </a:bodyPr>
          <a:lstStyle/>
          <a:p>
            <a:r>
              <a:rPr lang="en-US" altLang="ko-KR" b="1" dirty="0" smtClean="0"/>
              <a:t>model</a:t>
            </a:r>
            <a:endParaRPr lang="ko-KR" altLang="en-US" b="1" dirty="0"/>
          </a:p>
        </p:txBody>
      </p:sp>
      <p:sp>
        <p:nvSpPr>
          <p:cNvPr id="6" name="TextBox 5"/>
          <p:cNvSpPr txBox="1"/>
          <p:nvPr/>
        </p:nvSpPr>
        <p:spPr>
          <a:xfrm>
            <a:off x="1338939" y="4389063"/>
            <a:ext cx="9282625" cy="369332"/>
          </a:xfrm>
          <a:prstGeom prst="rect">
            <a:avLst/>
          </a:prstGeom>
          <a:noFill/>
          <a:ln>
            <a:solidFill>
              <a:srgbClr val="FF0000"/>
            </a:solidFill>
          </a:ln>
        </p:spPr>
        <p:txBody>
          <a:bodyPr wrap="square" rtlCol="0">
            <a:spAutoFit/>
          </a:bodyPr>
          <a:lstStyle/>
          <a:p>
            <a:pPr algn="ctr"/>
            <a:r>
              <a:rPr lang="ko-KR" altLang="en-US" dirty="0" smtClean="0"/>
              <a:t>각 </a:t>
            </a:r>
            <a:r>
              <a:rPr lang="en-US" altLang="ko-KR" dirty="0" smtClean="0"/>
              <a:t>feature layer</a:t>
            </a:r>
            <a:r>
              <a:rPr lang="ko-KR" altLang="en-US" dirty="0" smtClean="0"/>
              <a:t>에 작은 </a:t>
            </a:r>
            <a:r>
              <a:rPr lang="en-US" altLang="ko-KR" dirty="0" smtClean="0"/>
              <a:t>convolution filter set</a:t>
            </a:r>
            <a:r>
              <a:rPr lang="ko-KR" altLang="en-US" dirty="0" smtClean="0"/>
              <a:t>을 사용</a:t>
            </a:r>
            <a:endParaRPr lang="ko-KR" altLang="en-US" dirty="0"/>
          </a:p>
        </p:txBody>
      </p:sp>
      <p:pic>
        <p:nvPicPr>
          <p:cNvPr id="8" name="그림 7"/>
          <p:cNvPicPr>
            <a:picLocks noChangeAspect="1"/>
          </p:cNvPicPr>
          <p:nvPr/>
        </p:nvPicPr>
        <p:blipFill>
          <a:blip r:embed="rId2"/>
          <a:stretch>
            <a:fillRect/>
          </a:stretch>
        </p:blipFill>
        <p:spPr>
          <a:xfrm>
            <a:off x="1181100" y="1797150"/>
            <a:ext cx="9829800" cy="2314575"/>
          </a:xfrm>
          <a:prstGeom prst="rect">
            <a:avLst/>
          </a:prstGeom>
        </p:spPr>
      </p:pic>
    </p:spTree>
    <p:extLst>
      <p:ext uri="{BB962C8B-B14F-4D97-AF65-F5344CB8AC3E}">
        <p14:creationId xmlns:p14="http://schemas.microsoft.com/office/powerpoint/2010/main" val="7058755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512933" y="559915"/>
            <a:ext cx="11050175" cy="6215723"/>
          </a:xfrm>
          <a:prstGeom prst="rect">
            <a:avLst/>
          </a:prstGeom>
        </p:spPr>
      </p:pic>
      <p:sp>
        <p:nvSpPr>
          <p:cNvPr id="5" name="직사각형 4"/>
          <p:cNvSpPr/>
          <p:nvPr/>
        </p:nvSpPr>
        <p:spPr>
          <a:xfrm>
            <a:off x="281440" y="190583"/>
            <a:ext cx="5366341" cy="369332"/>
          </a:xfrm>
          <a:prstGeom prst="rect">
            <a:avLst/>
          </a:prstGeom>
        </p:spPr>
        <p:txBody>
          <a:bodyPr wrap="none">
            <a:spAutoFit/>
          </a:bodyPr>
          <a:lstStyle/>
          <a:p>
            <a:r>
              <a:rPr lang="ko-KR" altLang="en-US" dirty="0" smtClean="0"/>
              <a:t>https://www.youtube.com/watch?v=P8e-G-Mhx4k</a:t>
            </a:r>
            <a:endParaRPr lang="ko-KR" altLang="en-US" dirty="0"/>
          </a:p>
        </p:txBody>
      </p:sp>
      <p:sp>
        <p:nvSpPr>
          <p:cNvPr id="6" name="TextBox 5"/>
          <p:cNvSpPr txBox="1"/>
          <p:nvPr/>
        </p:nvSpPr>
        <p:spPr>
          <a:xfrm>
            <a:off x="7172579" y="3933993"/>
            <a:ext cx="1809375" cy="369332"/>
          </a:xfrm>
          <a:prstGeom prst="rect">
            <a:avLst/>
          </a:prstGeom>
          <a:solidFill>
            <a:schemeClr val="bg1"/>
          </a:solidFill>
          <a:ln>
            <a:solidFill>
              <a:srgbClr val="FF0000"/>
            </a:solidFill>
          </a:ln>
        </p:spPr>
        <p:txBody>
          <a:bodyPr wrap="square" rtlCol="0">
            <a:spAutoFit/>
          </a:bodyPr>
          <a:lstStyle/>
          <a:p>
            <a:pPr algn="ctr"/>
            <a:r>
              <a:rPr lang="en-US" altLang="ko-KR" dirty="0" smtClean="0"/>
              <a:t>Conv 3x3 filter</a:t>
            </a:r>
            <a:endParaRPr lang="ko-KR" altLang="en-US" dirty="0"/>
          </a:p>
        </p:txBody>
      </p:sp>
      <p:cxnSp>
        <p:nvCxnSpPr>
          <p:cNvPr id="8" name="직선 화살표 연결선 7"/>
          <p:cNvCxnSpPr/>
          <p:nvPr/>
        </p:nvCxnSpPr>
        <p:spPr>
          <a:xfrm flipH="1" flipV="1">
            <a:off x="4757195" y="3275635"/>
            <a:ext cx="3264061" cy="6481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p:cNvCxnSpPr>
            <a:stCxn id="6" idx="0"/>
          </p:cNvCxnSpPr>
          <p:nvPr/>
        </p:nvCxnSpPr>
        <p:spPr>
          <a:xfrm flipH="1" flipV="1">
            <a:off x="6227181" y="3265461"/>
            <a:ext cx="1850086" cy="6685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0527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869246" y="782918"/>
            <a:ext cx="9782175" cy="3000375"/>
          </a:xfrm>
          <a:prstGeom prst="rect">
            <a:avLst/>
          </a:prstGeom>
        </p:spPr>
      </p:pic>
      <p:sp>
        <p:nvSpPr>
          <p:cNvPr id="5" name="TextBox 4"/>
          <p:cNvSpPr txBox="1"/>
          <p:nvPr/>
        </p:nvSpPr>
        <p:spPr>
          <a:xfrm>
            <a:off x="388189" y="189781"/>
            <a:ext cx="2139351" cy="369332"/>
          </a:xfrm>
          <a:prstGeom prst="rect">
            <a:avLst/>
          </a:prstGeom>
          <a:noFill/>
        </p:spPr>
        <p:txBody>
          <a:bodyPr wrap="square" rtlCol="0">
            <a:spAutoFit/>
          </a:bodyPr>
          <a:lstStyle/>
          <a:p>
            <a:r>
              <a:rPr lang="en-US" altLang="ko-KR" b="1" dirty="0" smtClean="0"/>
              <a:t>model</a:t>
            </a:r>
            <a:endParaRPr lang="ko-KR" altLang="en-US" b="1" dirty="0"/>
          </a:p>
        </p:txBody>
      </p:sp>
      <p:sp>
        <p:nvSpPr>
          <p:cNvPr id="7" name="TextBox 6"/>
          <p:cNvSpPr txBox="1"/>
          <p:nvPr/>
        </p:nvSpPr>
        <p:spPr>
          <a:xfrm>
            <a:off x="1782566" y="4007098"/>
            <a:ext cx="7955533" cy="646331"/>
          </a:xfrm>
          <a:prstGeom prst="rect">
            <a:avLst/>
          </a:prstGeom>
          <a:solidFill>
            <a:schemeClr val="bg1"/>
          </a:solidFill>
          <a:ln>
            <a:solidFill>
              <a:srgbClr val="FF0000"/>
            </a:solidFill>
          </a:ln>
        </p:spPr>
        <p:txBody>
          <a:bodyPr wrap="square" rtlCol="0">
            <a:spAutoFit/>
          </a:bodyPr>
          <a:lstStyle/>
          <a:p>
            <a:pPr algn="ctr"/>
            <a:r>
              <a:rPr lang="en-US" altLang="ko-KR" dirty="0" smtClean="0"/>
              <a:t>m x n feature map</a:t>
            </a:r>
            <a:r>
              <a:rPr lang="ko-KR" altLang="en-US" dirty="0" smtClean="0"/>
              <a:t>에서 나오는</a:t>
            </a:r>
            <a:r>
              <a:rPr lang="en-US" altLang="ko-KR" dirty="0" smtClean="0"/>
              <a:t>Default box : </a:t>
            </a:r>
          </a:p>
          <a:p>
            <a:pPr algn="ctr"/>
            <a:r>
              <a:rPr lang="en-US" altLang="ko-KR" dirty="0" smtClean="0"/>
              <a:t>‘Given location k’ * (‘class </a:t>
            </a:r>
            <a:r>
              <a:rPr lang="ko-KR" altLang="en-US" dirty="0" smtClean="0"/>
              <a:t>수</a:t>
            </a:r>
            <a:r>
              <a:rPr lang="en-US" altLang="ko-KR" dirty="0" smtClean="0"/>
              <a:t> c’ + ‘original default box shape 4’) * m * n</a:t>
            </a:r>
            <a:endParaRPr lang="ko-KR" altLang="en-US" dirty="0"/>
          </a:p>
        </p:txBody>
      </p:sp>
      <p:sp>
        <p:nvSpPr>
          <p:cNvPr id="9" name="TextBox 8"/>
          <p:cNvSpPr txBox="1"/>
          <p:nvPr/>
        </p:nvSpPr>
        <p:spPr>
          <a:xfrm>
            <a:off x="1295511" y="6541578"/>
            <a:ext cx="324703" cy="369332"/>
          </a:xfrm>
          <a:prstGeom prst="rect">
            <a:avLst/>
          </a:prstGeom>
          <a:noFill/>
        </p:spPr>
        <p:txBody>
          <a:bodyPr wrap="square" rtlCol="0">
            <a:spAutoFit/>
          </a:bodyPr>
          <a:lstStyle/>
          <a:p>
            <a:r>
              <a:rPr lang="en-US" altLang="ko-KR" dirty="0"/>
              <a:t>k</a:t>
            </a:r>
            <a:endParaRPr lang="ko-KR" altLang="en-US" dirty="0"/>
          </a:p>
        </p:txBody>
      </p:sp>
      <p:pic>
        <p:nvPicPr>
          <p:cNvPr id="10" name="그림 9"/>
          <p:cNvPicPr>
            <a:picLocks noChangeAspect="1"/>
          </p:cNvPicPr>
          <p:nvPr/>
        </p:nvPicPr>
        <p:blipFill>
          <a:blip r:embed="rId3"/>
          <a:stretch>
            <a:fillRect/>
          </a:stretch>
        </p:blipFill>
        <p:spPr>
          <a:xfrm>
            <a:off x="3485427" y="4958257"/>
            <a:ext cx="1549560" cy="1437421"/>
          </a:xfrm>
          <a:prstGeom prst="rect">
            <a:avLst/>
          </a:prstGeom>
        </p:spPr>
      </p:pic>
      <p:sp>
        <p:nvSpPr>
          <p:cNvPr id="11" name="TextBox 10"/>
          <p:cNvSpPr txBox="1"/>
          <p:nvPr/>
        </p:nvSpPr>
        <p:spPr>
          <a:xfrm>
            <a:off x="4097855" y="6541578"/>
            <a:ext cx="324703" cy="369332"/>
          </a:xfrm>
          <a:prstGeom prst="rect">
            <a:avLst/>
          </a:prstGeom>
          <a:noFill/>
        </p:spPr>
        <p:txBody>
          <a:bodyPr wrap="square" rtlCol="0">
            <a:spAutoFit/>
          </a:bodyPr>
          <a:lstStyle/>
          <a:p>
            <a:r>
              <a:rPr lang="en-US" altLang="ko-KR" dirty="0" smtClean="0"/>
              <a:t>c</a:t>
            </a:r>
            <a:endParaRPr lang="ko-KR" altLang="en-US" dirty="0"/>
          </a:p>
        </p:txBody>
      </p:sp>
      <p:sp>
        <p:nvSpPr>
          <p:cNvPr id="12" name="TextBox 11"/>
          <p:cNvSpPr txBox="1"/>
          <p:nvPr/>
        </p:nvSpPr>
        <p:spPr>
          <a:xfrm>
            <a:off x="2740196" y="5492301"/>
            <a:ext cx="745231" cy="369332"/>
          </a:xfrm>
          <a:prstGeom prst="rect">
            <a:avLst/>
          </a:prstGeom>
          <a:noFill/>
        </p:spPr>
        <p:txBody>
          <a:bodyPr wrap="square" rtlCol="0">
            <a:spAutoFit/>
          </a:bodyPr>
          <a:lstStyle/>
          <a:p>
            <a:r>
              <a:rPr lang="en-US" altLang="ko-KR" dirty="0" smtClean="0"/>
              <a:t>*    (</a:t>
            </a:r>
            <a:endParaRPr lang="ko-KR" altLang="en-US" dirty="0"/>
          </a:p>
        </p:txBody>
      </p:sp>
      <p:pic>
        <p:nvPicPr>
          <p:cNvPr id="13" name="그림 12"/>
          <p:cNvPicPr>
            <a:picLocks noChangeAspect="1"/>
          </p:cNvPicPr>
          <p:nvPr/>
        </p:nvPicPr>
        <p:blipFill>
          <a:blip r:embed="rId4"/>
          <a:stretch>
            <a:fillRect/>
          </a:stretch>
        </p:blipFill>
        <p:spPr>
          <a:xfrm>
            <a:off x="524839" y="4905442"/>
            <a:ext cx="2190750" cy="1543050"/>
          </a:xfrm>
          <a:prstGeom prst="rect">
            <a:avLst/>
          </a:prstGeom>
        </p:spPr>
      </p:pic>
      <p:sp>
        <p:nvSpPr>
          <p:cNvPr id="14" name="TextBox 13"/>
          <p:cNvSpPr txBox="1"/>
          <p:nvPr/>
        </p:nvSpPr>
        <p:spPr>
          <a:xfrm>
            <a:off x="6713241" y="6541578"/>
            <a:ext cx="324703" cy="369332"/>
          </a:xfrm>
          <a:prstGeom prst="rect">
            <a:avLst/>
          </a:prstGeom>
          <a:noFill/>
        </p:spPr>
        <p:txBody>
          <a:bodyPr wrap="square" rtlCol="0">
            <a:spAutoFit/>
          </a:bodyPr>
          <a:lstStyle/>
          <a:p>
            <a:r>
              <a:rPr lang="en-US" altLang="ko-KR" dirty="0" smtClean="0"/>
              <a:t>4</a:t>
            </a:r>
            <a:endParaRPr lang="ko-KR" altLang="en-US" dirty="0"/>
          </a:p>
        </p:txBody>
      </p:sp>
      <p:sp>
        <p:nvSpPr>
          <p:cNvPr id="15" name="TextBox 14"/>
          <p:cNvSpPr txBox="1"/>
          <p:nvPr/>
        </p:nvSpPr>
        <p:spPr>
          <a:xfrm>
            <a:off x="5217178" y="5492301"/>
            <a:ext cx="745231" cy="369332"/>
          </a:xfrm>
          <a:prstGeom prst="rect">
            <a:avLst/>
          </a:prstGeom>
          <a:noFill/>
        </p:spPr>
        <p:txBody>
          <a:bodyPr wrap="square" rtlCol="0">
            <a:spAutoFit/>
          </a:bodyPr>
          <a:lstStyle/>
          <a:p>
            <a:r>
              <a:rPr lang="en-US" altLang="ko-KR" dirty="0" smtClean="0"/>
              <a:t>+</a:t>
            </a:r>
            <a:endParaRPr lang="ko-KR" altLang="en-US" dirty="0"/>
          </a:p>
        </p:txBody>
      </p:sp>
      <p:sp>
        <p:nvSpPr>
          <p:cNvPr id="16" name="TextBox 15"/>
          <p:cNvSpPr txBox="1"/>
          <p:nvPr/>
        </p:nvSpPr>
        <p:spPr>
          <a:xfrm>
            <a:off x="7967108" y="5492301"/>
            <a:ext cx="745231" cy="369332"/>
          </a:xfrm>
          <a:prstGeom prst="rect">
            <a:avLst/>
          </a:prstGeom>
          <a:noFill/>
        </p:spPr>
        <p:txBody>
          <a:bodyPr wrap="square" rtlCol="0">
            <a:spAutoFit/>
          </a:bodyPr>
          <a:lstStyle/>
          <a:p>
            <a:r>
              <a:rPr lang="en-US" altLang="ko-KR" dirty="0" smtClean="0"/>
              <a:t>)</a:t>
            </a:r>
            <a:endParaRPr lang="ko-KR" altLang="en-US" dirty="0"/>
          </a:p>
        </p:txBody>
      </p:sp>
      <p:sp>
        <p:nvSpPr>
          <p:cNvPr id="17" name="TextBox 16"/>
          <p:cNvSpPr txBox="1"/>
          <p:nvPr/>
        </p:nvSpPr>
        <p:spPr>
          <a:xfrm>
            <a:off x="8712339" y="5492301"/>
            <a:ext cx="1468375" cy="369332"/>
          </a:xfrm>
          <a:prstGeom prst="rect">
            <a:avLst/>
          </a:prstGeom>
          <a:noFill/>
        </p:spPr>
        <p:txBody>
          <a:bodyPr wrap="square" rtlCol="0">
            <a:spAutoFit/>
          </a:bodyPr>
          <a:lstStyle/>
          <a:p>
            <a:r>
              <a:rPr lang="en-US" altLang="ko-KR" dirty="0" smtClean="0"/>
              <a:t>* m* n</a:t>
            </a:r>
            <a:endParaRPr lang="ko-KR" altLang="en-US" dirty="0"/>
          </a:p>
        </p:txBody>
      </p:sp>
      <p:sp>
        <p:nvSpPr>
          <p:cNvPr id="2" name="TextBox 1"/>
          <p:cNvSpPr txBox="1"/>
          <p:nvPr/>
        </p:nvSpPr>
        <p:spPr>
          <a:xfrm>
            <a:off x="6081623" y="5492301"/>
            <a:ext cx="1761345" cy="369332"/>
          </a:xfrm>
          <a:prstGeom prst="rect">
            <a:avLst/>
          </a:prstGeom>
          <a:noFill/>
        </p:spPr>
        <p:txBody>
          <a:bodyPr wrap="square" rtlCol="0">
            <a:spAutoFit/>
          </a:bodyPr>
          <a:lstStyle/>
          <a:p>
            <a:pPr algn="ctr"/>
            <a:r>
              <a:rPr lang="en-US" altLang="ko-KR" dirty="0" smtClean="0"/>
              <a:t>X, y, w, h</a:t>
            </a:r>
            <a:endParaRPr lang="ko-KR" altLang="en-US" dirty="0"/>
          </a:p>
        </p:txBody>
      </p:sp>
    </p:spTree>
    <p:extLst>
      <p:ext uri="{BB962C8B-B14F-4D97-AF65-F5344CB8AC3E}">
        <p14:creationId xmlns:p14="http://schemas.microsoft.com/office/powerpoint/2010/main" val="38581929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367056"/>
            <a:ext cx="9144000" cy="2387600"/>
          </a:xfrm>
        </p:spPr>
        <p:txBody>
          <a:bodyPr/>
          <a:lstStyle/>
          <a:p>
            <a:r>
              <a:rPr lang="en-US" altLang="ko-KR" dirty="0" smtClean="0"/>
              <a:t>train</a:t>
            </a:r>
            <a:endParaRPr lang="ko-KR" altLang="en-US" dirty="0"/>
          </a:p>
        </p:txBody>
      </p:sp>
    </p:spTree>
    <p:extLst>
      <p:ext uri="{BB962C8B-B14F-4D97-AF65-F5344CB8AC3E}">
        <p14:creationId xmlns:p14="http://schemas.microsoft.com/office/powerpoint/2010/main" val="10011446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8189" y="189781"/>
            <a:ext cx="2139351" cy="369332"/>
          </a:xfrm>
          <a:prstGeom prst="rect">
            <a:avLst/>
          </a:prstGeom>
          <a:noFill/>
        </p:spPr>
        <p:txBody>
          <a:bodyPr wrap="square" rtlCol="0">
            <a:spAutoFit/>
          </a:bodyPr>
          <a:lstStyle/>
          <a:p>
            <a:r>
              <a:rPr lang="en-US" altLang="ko-KR" b="1" dirty="0" smtClean="0"/>
              <a:t>train</a:t>
            </a:r>
            <a:endParaRPr lang="ko-KR" altLang="en-US" b="1" dirty="0"/>
          </a:p>
        </p:txBody>
      </p:sp>
      <p:sp>
        <p:nvSpPr>
          <p:cNvPr id="6" name="TextBox 5"/>
          <p:cNvSpPr txBox="1"/>
          <p:nvPr/>
        </p:nvSpPr>
        <p:spPr>
          <a:xfrm>
            <a:off x="1338939" y="2433471"/>
            <a:ext cx="9282625" cy="646331"/>
          </a:xfrm>
          <a:prstGeom prst="rect">
            <a:avLst/>
          </a:prstGeom>
          <a:noFill/>
          <a:ln>
            <a:solidFill>
              <a:srgbClr val="FF0000"/>
            </a:solidFill>
          </a:ln>
        </p:spPr>
        <p:txBody>
          <a:bodyPr wrap="square" rtlCol="0">
            <a:spAutoFit/>
          </a:bodyPr>
          <a:lstStyle/>
          <a:p>
            <a:pPr algn="ctr"/>
            <a:r>
              <a:rPr lang="en-US" altLang="ko-KR" dirty="0" smtClean="0"/>
              <a:t>SSD</a:t>
            </a:r>
            <a:r>
              <a:rPr lang="ko-KR" altLang="en-US" dirty="0" smtClean="0"/>
              <a:t>가 </a:t>
            </a:r>
            <a:r>
              <a:rPr lang="en-US" altLang="ko-KR" dirty="0" smtClean="0"/>
              <a:t>region proposal model</a:t>
            </a:r>
            <a:r>
              <a:rPr lang="ko-KR" altLang="en-US" dirty="0" smtClean="0"/>
              <a:t>과 다른 점은 </a:t>
            </a:r>
            <a:r>
              <a:rPr lang="en-US" altLang="ko-KR" dirty="0" smtClean="0"/>
              <a:t/>
            </a:r>
            <a:br>
              <a:rPr lang="en-US" altLang="ko-KR" dirty="0" smtClean="0"/>
            </a:br>
            <a:r>
              <a:rPr lang="en-US" altLang="ko-KR" dirty="0" smtClean="0"/>
              <a:t>ground truth</a:t>
            </a:r>
            <a:r>
              <a:rPr lang="ko-KR" altLang="en-US" dirty="0" smtClean="0"/>
              <a:t>를 </a:t>
            </a:r>
            <a:r>
              <a:rPr lang="en-US" altLang="ko-KR" dirty="0" smtClean="0"/>
              <a:t>detector output</a:t>
            </a:r>
            <a:r>
              <a:rPr lang="ko-KR" altLang="en-US" dirty="0" smtClean="0"/>
              <a:t>의 고정된 </a:t>
            </a:r>
            <a:r>
              <a:rPr lang="en-US" altLang="ko-KR" dirty="0" smtClean="0"/>
              <a:t>set</a:t>
            </a:r>
            <a:r>
              <a:rPr lang="ko-KR" altLang="en-US" dirty="0" smtClean="0"/>
              <a:t>의 </a:t>
            </a:r>
            <a:r>
              <a:rPr lang="en-US" altLang="ko-KR" dirty="0" smtClean="0"/>
              <a:t>output</a:t>
            </a:r>
            <a:r>
              <a:rPr lang="ko-KR" altLang="en-US" dirty="0" smtClean="0"/>
              <a:t>에 할당할 때만 사용한다는 것</a:t>
            </a:r>
            <a:r>
              <a:rPr lang="en-US" altLang="ko-KR" dirty="0" smtClean="0"/>
              <a:t>?</a:t>
            </a:r>
            <a:endParaRPr lang="ko-KR" altLang="en-US" dirty="0"/>
          </a:p>
        </p:txBody>
      </p:sp>
      <p:pic>
        <p:nvPicPr>
          <p:cNvPr id="2" name="그림 1"/>
          <p:cNvPicPr>
            <a:picLocks noChangeAspect="1"/>
          </p:cNvPicPr>
          <p:nvPr/>
        </p:nvPicPr>
        <p:blipFill>
          <a:blip r:embed="rId2"/>
          <a:stretch>
            <a:fillRect/>
          </a:stretch>
        </p:blipFill>
        <p:spPr>
          <a:xfrm>
            <a:off x="1262062" y="1045700"/>
            <a:ext cx="9667875" cy="1085850"/>
          </a:xfrm>
          <a:prstGeom prst="rect">
            <a:avLst/>
          </a:prstGeom>
        </p:spPr>
      </p:pic>
      <p:pic>
        <p:nvPicPr>
          <p:cNvPr id="3" name="그림 2"/>
          <p:cNvPicPr>
            <a:picLocks noChangeAspect="1"/>
          </p:cNvPicPr>
          <p:nvPr/>
        </p:nvPicPr>
        <p:blipFill>
          <a:blip r:embed="rId3"/>
          <a:stretch>
            <a:fillRect/>
          </a:stretch>
        </p:blipFill>
        <p:spPr>
          <a:xfrm>
            <a:off x="1338939" y="4004600"/>
            <a:ext cx="9525000" cy="723900"/>
          </a:xfrm>
          <a:prstGeom prst="rect">
            <a:avLst/>
          </a:prstGeom>
        </p:spPr>
      </p:pic>
      <p:sp>
        <p:nvSpPr>
          <p:cNvPr id="7" name="TextBox 6"/>
          <p:cNvSpPr txBox="1"/>
          <p:nvPr/>
        </p:nvSpPr>
        <p:spPr>
          <a:xfrm>
            <a:off x="1338939" y="4728500"/>
            <a:ext cx="9282625" cy="646331"/>
          </a:xfrm>
          <a:prstGeom prst="rect">
            <a:avLst/>
          </a:prstGeom>
          <a:noFill/>
          <a:ln>
            <a:solidFill>
              <a:srgbClr val="FF0000"/>
            </a:solidFill>
          </a:ln>
        </p:spPr>
        <p:txBody>
          <a:bodyPr wrap="square" rtlCol="0">
            <a:spAutoFit/>
          </a:bodyPr>
          <a:lstStyle/>
          <a:p>
            <a:pPr algn="ctr"/>
            <a:r>
              <a:rPr lang="en-US" altLang="ko-KR" dirty="0" smtClean="0"/>
              <a:t>Hard negative mining</a:t>
            </a:r>
            <a:r>
              <a:rPr lang="ko-KR" altLang="en-US" dirty="0" smtClean="0"/>
              <a:t>과 </a:t>
            </a:r>
            <a:r>
              <a:rPr lang="en-US" altLang="ko-KR" dirty="0" smtClean="0"/>
              <a:t>data augmentation </a:t>
            </a:r>
            <a:r>
              <a:rPr lang="ko-KR" altLang="en-US" dirty="0" smtClean="0"/>
              <a:t>전략을 써서</a:t>
            </a:r>
            <a:endParaRPr lang="en-US" altLang="ko-KR" dirty="0" smtClean="0"/>
          </a:p>
          <a:p>
            <a:pPr algn="ctr"/>
            <a:r>
              <a:rPr lang="en-US" altLang="ko-KR" dirty="0" smtClean="0"/>
              <a:t>Set of default boxes</a:t>
            </a:r>
            <a:r>
              <a:rPr lang="ko-KR" altLang="en-US" dirty="0" smtClean="0"/>
              <a:t>과 </a:t>
            </a:r>
            <a:r>
              <a:rPr lang="en-US" altLang="ko-KR" dirty="0" smtClean="0"/>
              <a:t>scale</a:t>
            </a:r>
            <a:r>
              <a:rPr lang="ko-KR" altLang="en-US" dirty="0" smtClean="0"/>
              <a:t>을 선택</a:t>
            </a:r>
            <a:endParaRPr lang="ko-KR" altLang="en-US" dirty="0"/>
          </a:p>
        </p:txBody>
      </p:sp>
    </p:spTree>
    <p:extLst>
      <p:ext uri="{BB962C8B-B14F-4D97-AF65-F5344CB8AC3E}">
        <p14:creationId xmlns:p14="http://schemas.microsoft.com/office/powerpoint/2010/main" val="2810226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8189" y="189781"/>
            <a:ext cx="2139351" cy="369332"/>
          </a:xfrm>
          <a:prstGeom prst="rect">
            <a:avLst/>
          </a:prstGeom>
          <a:noFill/>
        </p:spPr>
        <p:txBody>
          <a:bodyPr wrap="square" rtlCol="0">
            <a:spAutoFit/>
          </a:bodyPr>
          <a:lstStyle/>
          <a:p>
            <a:r>
              <a:rPr lang="en-US" altLang="ko-KR" b="1" dirty="0" smtClean="0"/>
              <a:t>train</a:t>
            </a:r>
            <a:endParaRPr lang="ko-KR" altLang="en-US" b="1" dirty="0"/>
          </a:p>
        </p:txBody>
      </p:sp>
      <p:sp>
        <p:nvSpPr>
          <p:cNvPr id="8" name="TextBox 7"/>
          <p:cNvSpPr txBox="1"/>
          <p:nvPr/>
        </p:nvSpPr>
        <p:spPr>
          <a:xfrm>
            <a:off x="1338939" y="3706159"/>
            <a:ext cx="9282625" cy="646331"/>
          </a:xfrm>
          <a:prstGeom prst="rect">
            <a:avLst/>
          </a:prstGeom>
          <a:noFill/>
          <a:ln>
            <a:solidFill>
              <a:srgbClr val="FF0000"/>
            </a:solidFill>
          </a:ln>
        </p:spPr>
        <p:txBody>
          <a:bodyPr wrap="square" rtlCol="0">
            <a:spAutoFit/>
          </a:bodyPr>
          <a:lstStyle/>
          <a:p>
            <a:pPr algn="ctr"/>
            <a:r>
              <a:rPr lang="ko-KR" altLang="en-US" dirty="0" smtClean="0"/>
              <a:t>우리는 </a:t>
            </a:r>
            <a:r>
              <a:rPr lang="en-US" altLang="ko-KR" dirty="0" smtClean="0"/>
              <a:t>default box</a:t>
            </a:r>
            <a:r>
              <a:rPr lang="ko-KR" altLang="en-US" dirty="0" smtClean="0"/>
              <a:t>와 </a:t>
            </a:r>
            <a:r>
              <a:rPr lang="en-US" altLang="ko-KR" dirty="0" smtClean="0"/>
              <a:t>ground truth box</a:t>
            </a:r>
            <a:r>
              <a:rPr lang="ko-KR" altLang="en-US" dirty="0" smtClean="0"/>
              <a:t>를 매칭할 때</a:t>
            </a:r>
            <a:endParaRPr lang="en-US" altLang="ko-KR" dirty="0" smtClean="0"/>
          </a:p>
          <a:p>
            <a:pPr algn="ctr"/>
            <a:r>
              <a:rPr lang="en-US" altLang="ko-KR" dirty="0" err="1" smtClean="0"/>
              <a:t>Jaccard</a:t>
            </a:r>
            <a:r>
              <a:rPr lang="en-US" altLang="ko-KR" dirty="0" smtClean="0"/>
              <a:t> overlap</a:t>
            </a:r>
            <a:r>
              <a:rPr lang="ko-KR" altLang="en-US" dirty="0"/>
              <a:t> </a:t>
            </a:r>
            <a:r>
              <a:rPr lang="ko-KR" altLang="en-US" dirty="0" smtClean="0"/>
              <a:t>결과가 </a:t>
            </a:r>
            <a:r>
              <a:rPr lang="en-US" altLang="ko-KR" dirty="0" smtClean="0"/>
              <a:t>0.5 </a:t>
            </a:r>
            <a:r>
              <a:rPr lang="ko-KR" altLang="en-US" dirty="0" smtClean="0"/>
              <a:t>이상이면 </a:t>
            </a:r>
            <a:r>
              <a:rPr lang="en-US" altLang="ko-KR" dirty="0" smtClean="0"/>
              <a:t>1</a:t>
            </a:r>
            <a:r>
              <a:rPr lang="ko-KR" altLang="en-US" dirty="0" smtClean="0"/>
              <a:t>이라고 매칭함</a:t>
            </a:r>
            <a:endParaRPr lang="ko-KR" altLang="en-US" dirty="0"/>
          </a:p>
        </p:txBody>
      </p:sp>
      <p:pic>
        <p:nvPicPr>
          <p:cNvPr id="9" name="그림 8"/>
          <p:cNvPicPr>
            <a:picLocks noChangeAspect="1"/>
          </p:cNvPicPr>
          <p:nvPr/>
        </p:nvPicPr>
        <p:blipFill>
          <a:blip r:embed="rId2"/>
          <a:stretch>
            <a:fillRect/>
          </a:stretch>
        </p:blipFill>
        <p:spPr>
          <a:xfrm>
            <a:off x="1457864" y="732461"/>
            <a:ext cx="9658350" cy="2800350"/>
          </a:xfrm>
          <a:prstGeom prst="rect">
            <a:avLst/>
          </a:prstGeom>
        </p:spPr>
      </p:pic>
      <p:pic>
        <p:nvPicPr>
          <p:cNvPr id="10" name="그림 9"/>
          <p:cNvPicPr>
            <a:picLocks noChangeAspect="1"/>
          </p:cNvPicPr>
          <p:nvPr/>
        </p:nvPicPr>
        <p:blipFill>
          <a:blip r:embed="rId3"/>
          <a:stretch>
            <a:fillRect/>
          </a:stretch>
        </p:blipFill>
        <p:spPr>
          <a:xfrm>
            <a:off x="2249886" y="5614945"/>
            <a:ext cx="3895725" cy="771525"/>
          </a:xfrm>
          <a:prstGeom prst="rect">
            <a:avLst/>
          </a:prstGeom>
        </p:spPr>
      </p:pic>
      <p:sp>
        <p:nvSpPr>
          <p:cNvPr id="11" name="TextBox 10"/>
          <p:cNvSpPr txBox="1"/>
          <p:nvPr/>
        </p:nvSpPr>
        <p:spPr>
          <a:xfrm>
            <a:off x="6145611" y="5740139"/>
            <a:ext cx="3982237" cy="646331"/>
          </a:xfrm>
          <a:prstGeom prst="rect">
            <a:avLst/>
          </a:prstGeom>
          <a:noFill/>
          <a:ln>
            <a:solidFill>
              <a:srgbClr val="FF0000"/>
            </a:solidFill>
          </a:ln>
        </p:spPr>
        <p:txBody>
          <a:bodyPr wrap="square" rtlCol="0">
            <a:spAutoFit/>
          </a:bodyPr>
          <a:lstStyle/>
          <a:p>
            <a:pPr algn="ctr"/>
            <a:r>
              <a:rPr lang="en-US" altLang="ko-KR" dirty="0" err="1" smtClean="0"/>
              <a:t>Jaccard</a:t>
            </a:r>
            <a:r>
              <a:rPr lang="en-US" altLang="ko-KR" dirty="0" smtClean="0"/>
              <a:t> overlap</a:t>
            </a:r>
          </a:p>
          <a:p>
            <a:pPr algn="ctr"/>
            <a:r>
              <a:rPr lang="ko-KR" altLang="en-US" dirty="0" smtClean="0"/>
              <a:t>교집합 </a:t>
            </a:r>
            <a:r>
              <a:rPr lang="en-US" altLang="ko-KR" dirty="0" smtClean="0"/>
              <a:t>/ </a:t>
            </a:r>
            <a:r>
              <a:rPr lang="ko-KR" altLang="en-US" dirty="0" smtClean="0"/>
              <a:t>합집합</a:t>
            </a:r>
            <a:endParaRPr lang="ko-KR" altLang="en-US" dirty="0"/>
          </a:p>
        </p:txBody>
      </p:sp>
    </p:spTree>
    <p:extLst>
      <p:ext uri="{BB962C8B-B14F-4D97-AF65-F5344CB8AC3E}">
        <p14:creationId xmlns:p14="http://schemas.microsoft.com/office/powerpoint/2010/main" val="20284928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8189" y="189781"/>
            <a:ext cx="2139351" cy="369332"/>
          </a:xfrm>
          <a:prstGeom prst="rect">
            <a:avLst/>
          </a:prstGeom>
          <a:noFill/>
        </p:spPr>
        <p:txBody>
          <a:bodyPr wrap="square" rtlCol="0">
            <a:spAutoFit/>
          </a:bodyPr>
          <a:lstStyle/>
          <a:p>
            <a:r>
              <a:rPr lang="en-US" altLang="ko-KR" b="1" dirty="0" smtClean="0"/>
              <a:t>train</a:t>
            </a:r>
            <a:endParaRPr lang="ko-KR" altLang="en-US" b="1" dirty="0"/>
          </a:p>
        </p:txBody>
      </p:sp>
      <p:pic>
        <p:nvPicPr>
          <p:cNvPr id="12" name="그림 11"/>
          <p:cNvPicPr>
            <a:picLocks noChangeAspect="1"/>
          </p:cNvPicPr>
          <p:nvPr/>
        </p:nvPicPr>
        <p:blipFill>
          <a:blip r:embed="rId2"/>
          <a:stretch>
            <a:fillRect/>
          </a:stretch>
        </p:blipFill>
        <p:spPr>
          <a:xfrm>
            <a:off x="1091215" y="757599"/>
            <a:ext cx="9801225" cy="2657475"/>
          </a:xfrm>
          <a:prstGeom prst="rect">
            <a:avLst/>
          </a:prstGeom>
        </p:spPr>
      </p:pic>
      <p:pic>
        <p:nvPicPr>
          <p:cNvPr id="13" name="그림 12"/>
          <p:cNvPicPr>
            <a:picLocks noChangeAspect="1"/>
          </p:cNvPicPr>
          <p:nvPr/>
        </p:nvPicPr>
        <p:blipFill>
          <a:blip r:embed="rId3"/>
          <a:stretch>
            <a:fillRect/>
          </a:stretch>
        </p:blipFill>
        <p:spPr>
          <a:xfrm>
            <a:off x="1884602" y="3705474"/>
            <a:ext cx="1285875" cy="323850"/>
          </a:xfrm>
          <a:prstGeom prst="rect">
            <a:avLst/>
          </a:prstGeom>
        </p:spPr>
      </p:pic>
      <p:sp>
        <p:nvSpPr>
          <p:cNvPr id="14" name="TextBox 13"/>
          <p:cNvSpPr txBox="1"/>
          <p:nvPr/>
        </p:nvSpPr>
        <p:spPr>
          <a:xfrm>
            <a:off x="1091215" y="3705474"/>
            <a:ext cx="9553501" cy="923330"/>
          </a:xfrm>
          <a:prstGeom prst="rect">
            <a:avLst/>
          </a:prstGeom>
          <a:noFill/>
          <a:ln>
            <a:solidFill>
              <a:srgbClr val="FF0000"/>
            </a:solidFill>
          </a:ln>
        </p:spPr>
        <p:txBody>
          <a:bodyPr wrap="square" rtlCol="0">
            <a:spAutoFit/>
          </a:bodyPr>
          <a:lstStyle/>
          <a:p>
            <a:pPr algn="ctr"/>
            <a:r>
              <a:rPr lang="en-US" altLang="ko-KR" dirty="0" err="1" smtClean="0"/>
              <a:t>i</a:t>
            </a:r>
            <a:r>
              <a:rPr lang="ko-KR" altLang="en-US" dirty="0" smtClean="0"/>
              <a:t>번째 </a:t>
            </a:r>
            <a:r>
              <a:rPr lang="en-US" altLang="ko-KR" dirty="0" smtClean="0"/>
              <a:t>default box</a:t>
            </a:r>
            <a:r>
              <a:rPr lang="ko-KR" altLang="en-US" dirty="0" smtClean="0"/>
              <a:t>와 </a:t>
            </a:r>
            <a:r>
              <a:rPr lang="en-US" altLang="ko-KR" dirty="0" smtClean="0"/>
              <a:t/>
            </a:r>
            <a:br>
              <a:rPr lang="en-US" altLang="ko-KR" dirty="0" smtClean="0"/>
            </a:br>
            <a:r>
              <a:rPr lang="en-US" altLang="ko-KR" dirty="0" smtClean="0"/>
              <a:t>p </a:t>
            </a:r>
            <a:r>
              <a:rPr lang="ko-KR" altLang="en-US" dirty="0" smtClean="0"/>
              <a:t>카테고리의</a:t>
            </a:r>
            <a:r>
              <a:rPr lang="en-US" altLang="ko-KR" dirty="0" smtClean="0"/>
              <a:t>j</a:t>
            </a:r>
            <a:r>
              <a:rPr lang="ko-KR" altLang="en-US" dirty="0" smtClean="0"/>
              <a:t>번째 </a:t>
            </a:r>
            <a:r>
              <a:rPr lang="en-US" altLang="ko-KR" dirty="0" smtClean="0"/>
              <a:t>ground truth box</a:t>
            </a:r>
            <a:r>
              <a:rPr lang="ko-KR" altLang="en-US" dirty="0" smtClean="0"/>
              <a:t>가</a:t>
            </a:r>
            <a:r>
              <a:rPr lang="en-US" altLang="ko-KR" dirty="0" smtClean="0"/>
              <a:t/>
            </a:r>
            <a:br>
              <a:rPr lang="en-US" altLang="ko-KR" dirty="0" smtClean="0"/>
            </a:br>
            <a:r>
              <a:rPr lang="ko-KR" altLang="en-US" dirty="0" smtClean="0"/>
              <a:t>매칭되면 </a:t>
            </a:r>
            <a:r>
              <a:rPr lang="en-US" altLang="ko-KR" dirty="0" smtClean="0"/>
              <a:t>1, </a:t>
            </a:r>
            <a:r>
              <a:rPr lang="ko-KR" altLang="en-US" dirty="0" smtClean="0"/>
              <a:t>아니면 </a:t>
            </a:r>
            <a:r>
              <a:rPr lang="en-US" altLang="ko-KR" dirty="0" smtClean="0"/>
              <a:t>0</a:t>
            </a:r>
            <a:endParaRPr lang="ko-KR" altLang="en-US" dirty="0"/>
          </a:p>
        </p:txBody>
      </p:sp>
      <p:sp>
        <p:nvSpPr>
          <p:cNvPr id="15" name="TextBox 14"/>
          <p:cNvSpPr txBox="1"/>
          <p:nvPr/>
        </p:nvSpPr>
        <p:spPr>
          <a:xfrm>
            <a:off x="1091215" y="5140735"/>
            <a:ext cx="9553501" cy="646331"/>
          </a:xfrm>
          <a:prstGeom prst="rect">
            <a:avLst/>
          </a:prstGeom>
          <a:noFill/>
          <a:ln>
            <a:solidFill>
              <a:srgbClr val="FF0000"/>
            </a:solidFill>
          </a:ln>
        </p:spPr>
        <p:txBody>
          <a:bodyPr wrap="square" rtlCol="0">
            <a:spAutoFit/>
          </a:bodyPr>
          <a:lstStyle/>
          <a:p>
            <a:pPr algn="ctr"/>
            <a:r>
              <a:rPr lang="en-US" altLang="ko-KR" dirty="0" smtClean="0"/>
              <a:t>Object function</a:t>
            </a:r>
            <a:r>
              <a:rPr lang="ko-KR" altLang="en-US" dirty="0" smtClean="0"/>
              <a:t>은 </a:t>
            </a:r>
            <a:r>
              <a:rPr lang="en-US" altLang="ko-KR" dirty="0" smtClean="0"/>
              <a:t>confidence function</a:t>
            </a:r>
            <a:r>
              <a:rPr lang="ko-KR" altLang="en-US" dirty="0" smtClean="0"/>
              <a:t>과 </a:t>
            </a:r>
            <a:r>
              <a:rPr lang="en-US" altLang="ko-KR" dirty="0" smtClean="0"/>
              <a:t>location function</a:t>
            </a:r>
            <a:r>
              <a:rPr lang="ko-KR" altLang="en-US" dirty="0" smtClean="0"/>
              <a:t>의 합으로 구성</a:t>
            </a:r>
            <a:endParaRPr lang="en-US" altLang="ko-KR" dirty="0" smtClean="0"/>
          </a:p>
          <a:p>
            <a:pPr algn="ctr"/>
            <a:r>
              <a:rPr lang="en-US" altLang="ko-KR" dirty="0" smtClean="0"/>
              <a:t>N</a:t>
            </a:r>
            <a:r>
              <a:rPr lang="ko-KR" altLang="en-US" dirty="0" smtClean="0"/>
              <a:t>은 매치된 </a:t>
            </a:r>
            <a:r>
              <a:rPr lang="en-US" altLang="ko-KR" dirty="0" smtClean="0"/>
              <a:t>default box </a:t>
            </a:r>
            <a:r>
              <a:rPr lang="ko-KR" altLang="en-US" dirty="0" smtClean="0"/>
              <a:t>수임</a:t>
            </a:r>
            <a:r>
              <a:rPr lang="en-US" altLang="ko-KR" dirty="0" smtClean="0"/>
              <a:t>, N=0</a:t>
            </a:r>
            <a:r>
              <a:rPr lang="ko-KR" altLang="en-US" dirty="0" smtClean="0"/>
              <a:t>이면 </a:t>
            </a:r>
            <a:r>
              <a:rPr lang="en-US" altLang="ko-KR" dirty="0" smtClean="0"/>
              <a:t>loss</a:t>
            </a:r>
            <a:r>
              <a:rPr lang="ko-KR" altLang="en-US" dirty="0" smtClean="0"/>
              <a:t>는 </a:t>
            </a:r>
            <a:r>
              <a:rPr lang="en-US" altLang="ko-KR" dirty="0"/>
              <a:t>0</a:t>
            </a:r>
            <a:endParaRPr lang="ko-KR" altLang="en-US" dirty="0"/>
          </a:p>
        </p:txBody>
      </p:sp>
    </p:spTree>
    <p:extLst>
      <p:ext uri="{BB962C8B-B14F-4D97-AF65-F5344CB8AC3E}">
        <p14:creationId xmlns:p14="http://schemas.microsoft.com/office/powerpoint/2010/main" val="36817343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a:blip r:embed="rId2"/>
          <a:stretch>
            <a:fillRect/>
          </a:stretch>
        </p:blipFill>
        <p:spPr>
          <a:xfrm>
            <a:off x="1074155" y="900896"/>
            <a:ext cx="9696450" cy="3505200"/>
          </a:xfrm>
          <a:prstGeom prst="rect">
            <a:avLst/>
          </a:prstGeom>
        </p:spPr>
      </p:pic>
      <p:sp>
        <p:nvSpPr>
          <p:cNvPr id="6" name="TextBox 5"/>
          <p:cNvSpPr txBox="1"/>
          <p:nvPr/>
        </p:nvSpPr>
        <p:spPr>
          <a:xfrm>
            <a:off x="388189" y="189781"/>
            <a:ext cx="2139351" cy="369332"/>
          </a:xfrm>
          <a:prstGeom prst="rect">
            <a:avLst/>
          </a:prstGeom>
          <a:noFill/>
        </p:spPr>
        <p:txBody>
          <a:bodyPr wrap="square" rtlCol="0">
            <a:spAutoFit/>
          </a:bodyPr>
          <a:lstStyle/>
          <a:p>
            <a:r>
              <a:rPr lang="en-US" altLang="ko-KR" b="1" dirty="0" smtClean="0"/>
              <a:t>train</a:t>
            </a:r>
            <a:endParaRPr lang="ko-KR" altLang="en-US" b="1" dirty="0"/>
          </a:p>
        </p:txBody>
      </p:sp>
      <p:sp>
        <p:nvSpPr>
          <p:cNvPr id="7" name="TextBox 6"/>
          <p:cNvSpPr txBox="1"/>
          <p:nvPr/>
        </p:nvSpPr>
        <p:spPr>
          <a:xfrm>
            <a:off x="1145629" y="4747879"/>
            <a:ext cx="9553501" cy="646331"/>
          </a:xfrm>
          <a:prstGeom prst="rect">
            <a:avLst/>
          </a:prstGeom>
          <a:noFill/>
          <a:ln>
            <a:solidFill>
              <a:srgbClr val="FF0000"/>
            </a:solidFill>
          </a:ln>
        </p:spPr>
        <p:txBody>
          <a:bodyPr wrap="square" rtlCol="0">
            <a:spAutoFit/>
          </a:bodyPr>
          <a:lstStyle/>
          <a:p>
            <a:pPr algn="ctr"/>
            <a:r>
              <a:rPr lang="en-US" altLang="ko-KR" dirty="0" smtClean="0"/>
              <a:t>Localization loss</a:t>
            </a:r>
            <a:r>
              <a:rPr lang="ko-KR" altLang="en-US" dirty="0" smtClean="0"/>
              <a:t>는 </a:t>
            </a:r>
            <a:r>
              <a:rPr lang="en-US" altLang="ko-KR" dirty="0" smtClean="0"/>
              <a:t>Smooth L1 loss</a:t>
            </a:r>
            <a:r>
              <a:rPr lang="ko-KR" altLang="en-US" dirty="0" smtClean="0"/>
              <a:t>를 사용함</a:t>
            </a:r>
            <a:endParaRPr lang="en-US" altLang="ko-KR" dirty="0" smtClean="0"/>
          </a:p>
          <a:p>
            <a:pPr algn="ctr"/>
            <a:r>
              <a:rPr lang="ko-KR" altLang="en-US" dirty="0" smtClean="0"/>
              <a:t>이 것은 </a:t>
            </a:r>
            <a:r>
              <a:rPr lang="en-US" altLang="ko-KR" dirty="0" smtClean="0"/>
              <a:t>Faster R-CNN</a:t>
            </a:r>
            <a:r>
              <a:rPr lang="ko-KR" altLang="en-US" dirty="0" smtClean="0"/>
              <a:t>에서의 </a:t>
            </a:r>
            <a:r>
              <a:rPr lang="en-US" altLang="ko-KR" dirty="0" smtClean="0"/>
              <a:t>loss</a:t>
            </a:r>
            <a:r>
              <a:rPr lang="ko-KR" altLang="en-US" dirty="0" smtClean="0"/>
              <a:t>와 유사</a:t>
            </a:r>
            <a:endParaRPr lang="ko-KR" altLang="en-US" dirty="0"/>
          </a:p>
        </p:txBody>
      </p:sp>
    </p:spTree>
    <p:extLst>
      <p:ext uri="{BB962C8B-B14F-4D97-AF65-F5344CB8AC3E}">
        <p14:creationId xmlns:p14="http://schemas.microsoft.com/office/powerpoint/2010/main" val="26334916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8189" y="189781"/>
            <a:ext cx="2139351" cy="369332"/>
          </a:xfrm>
          <a:prstGeom prst="rect">
            <a:avLst/>
          </a:prstGeom>
          <a:noFill/>
        </p:spPr>
        <p:txBody>
          <a:bodyPr wrap="square" rtlCol="0">
            <a:spAutoFit/>
          </a:bodyPr>
          <a:lstStyle/>
          <a:p>
            <a:r>
              <a:rPr lang="en-US" altLang="ko-KR" b="1" dirty="0" smtClean="0"/>
              <a:t>train</a:t>
            </a:r>
            <a:endParaRPr lang="ko-KR" altLang="en-US" b="1" dirty="0"/>
          </a:p>
        </p:txBody>
      </p:sp>
      <p:sp>
        <p:nvSpPr>
          <p:cNvPr id="6" name="TextBox 5"/>
          <p:cNvSpPr txBox="1"/>
          <p:nvPr/>
        </p:nvSpPr>
        <p:spPr>
          <a:xfrm>
            <a:off x="1145629" y="4319616"/>
            <a:ext cx="9553501" cy="369332"/>
          </a:xfrm>
          <a:prstGeom prst="rect">
            <a:avLst/>
          </a:prstGeom>
          <a:noFill/>
          <a:ln>
            <a:solidFill>
              <a:srgbClr val="FF0000"/>
            </a:solidFill>
          </a:ln>
        </p:spPr>
        <p:txBody>
          <a:bodyPr wrap="square" rtlCol="0">
            <a:spAutoFit/>
          </a:bodyPr>
          <a:lstStyle/>
          <a:p>
            <a:pPr algn="ctr"/>
            <a:r>
              <a:rPr lang="en-US" altLang="ko-KR" dirty="0" err="1" smtClean="0"/>
              <a:t>Softmax</a:t>
            </a:r>
            <a:r>
              <a:rPr lang="ko-KR" altLang="en-US" dirty="0" smtClean="0"/>
              <a:t>를 써서 </a:t>
            </a:r>
            <a:r>
              <a:rPr lang="en-US" altLang="ko-KR" dirty="0" err="1" smtClean="0"/>
              <a:t>confidenece</a:t>
            </a:r>
            <a:r>
              <a:rPr lang="en-US" altLang="ko-KR" dirty="0" smtClean="0"/>
              <a:t> loss </a:t>
            </a:r>
            <a:r>
              <a:rPr lang="ko-KR" altLang="en-US" dirty="0" smtClean="0"/>
              <a:t>계산</a:t>
            </a:r>
            <a:endParaRPr lang="ko-KR" altLang="en-US" dirty="0"/>
          </a:p>
        </p:txBody>
      </p:sp>
      <p:pic>
        <p:nvPicPr>
          <p:cNvPr id="7" name="그림 6"/>
          <p:cNvPicPr>
            <a:picLocks noChangeAspect="1"/>
          </p:cNvPicPr>
          <p:nvPr/>
        </p:nvPicPr>
        <p:blipFill>
          <a:blip r:embed="rId2"/>
          <a:stretch>
            <a:fillRect/>
          </a:stretch>
        </p:blipFill>
        <p:spPr>
          <a:xfrm>
            <a:off x="1333500" y="1254948"/>
            <a:ext cx="9525000" cy="1685925"/>
          </a:xfrm>
          <a:prstGeom prst="rect">
            <a:avLst/>
          </a:prstGeom>
        </p:spPr>
      </p:pic>
      <p:sp>
        <p:nvSpPr>
          <p:cNvPr id="8" name="TextBox 7"/>
          <p:cNvSpPr txBox="1"/>
          <p:nvPr/>
        </p:nvSpPr>
        <p:spPr>
          <a:xfrm>
            <a:off x="5196770" y="2940873"/>
            <a:ext cx="3588416" cy="369332"/>
          </a:xfrm>
          <a:prstGeom prst="rect">
            <a:avLst/>
          </a:prstGeom>
          <a:noFill/>
          <a:ln>
            <a:solidFill>
              <a:srgbClr val="FF0000"/>
            </a:solidFill>
          </a:ln>
        </p:spPr>
        <p:txBody>
          <a:bodyPr wrap="square" rtlCol="0">
            <a:spAutoFit/>
          </a:bodyPr>
          <a:lstStyle/>
          <a:p>
            <a:pPr algn="ctr"/>
            <a:r>
              <a:rPr lang="en-US" altLang="ko-KR" dirty="0" smtClean="0"/>
              <a:t>Negative </a:t>
            </a:r>
            <a:r>
              <a:rPr lang="ko-KR" altLang="en-US" dirty="0" smtClean="0"/>
              <a:t>에서 배경일 확률</a:t>
            </a:r>
            <a:endParaRPr lang="ko-KR" altLang="en-US" dirty="0"/>
          </a:p>
        </p:txBody>
      </p:sp>
      <p:sp>
        <p:nvSpPr>
          <p:cNvPr id="9" name="TextBox 8"/>
          <p:cNvSpPr txBox="1"/>
          <p:nvPr/>
        </p:nvSpPr>
        <p:spPr>
          <a:xfrm>
            <a:off x="1221456" y="2940873"/>
            <a:ext cx="3588416" cy="646331"/>
          </a:xfrm>
          <a:prstGeom prst="rect">
            <a:avLst/>
          </a:prstGeom>
          <a:noFill/>
          <a:ln>
            <a:solidFill>
              <a:srgbClr val="FF0000"/>
            </a:solidFill>
          </a:ln>
        </p:spPr>
        <p:txBody>
          <a:bodyPr wrap="square" rtlCol="0">
            <a:spAutoFit/>
          </a:bodyPr>
          <a:lstStyle/>
          <a:p>
            <a:pPr algn="ctr"/>
            <a:r>
              <a:rPr lang="en-US" altLang="ko-KR" dirty="0" err="1" smtClean="0"/>
              <a:t>Postive</a:t>
            </a:r>
            <a:r>
              <a:rPr lang="en-US" altLang="ko-KR" dirty="0" smtClean="0"/>
              <a:t> </a:t>
            </a:r>
            <a:r>
              <a:rPr lang="ko-KR" altLang="en-US" dirty="0" smtClean="0"/>
              <a:t>중 </a:t>
            </a:r>
            <a:r>
              <a:rPr lang="en-US" altLang="ko-KR" dirty="0" smtClean="0"/>
              <a:t>p</a:t>
            </a:r>
            <a:r>
              <a:rPr lang="ko-KR" altLang="en-US" dirty="0" smtClean="0"/>
              <a:t>카테고리 </a:t>
            </a:r>
            <a:r>
              <a:rPr lang="en-US" altLang="ko-KR" dirty="0" smtClean="0"/>
              <a:t>box</a:t>
            </a:r>
            <a:r>
              <a:rPr lang="ko-KR" altLang="en-US" dirty="0" smtClean="0"/>
              <a:t>가</a:t>
            </a:r>
            <a:endParaRPr lang="en-US" altLang="ko-KR" dirty="0" smtClean="0"/>
          </a:p>
          <a:p>
            <a:pPr algn="ctr"/>
            <a:r>
              <a:rPr lang="en-US" altLang="ko-KR" dirty="0" smtClean="0"/>
              <a:t>p </a:t>
            </a:r>
            <a:r>
              <a:rPr lang="ko-KR" altLang="en-US" dirty="0" smtClean="0"/>
              <a:t>카테고리에 들어갈 확률</a:t>
            </a:r>
            <a:endParaRPr lang="ko-KR" altLang="en-US" dirty="0"/>
          </a:p>
        </p:txBody>
      </p:sp>
    </p:spTree>
    <p:extLst>
      <p:ext uri="{BB962C8B-B14F-4D97-AF65-F5344CB8AC3E}">
        <p14:creationId xmlns:p14="http://schemas.microsoft.com/office/powerpoint/2010/main" val="11392917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8189" y="189781"/>
            <a:ext cx="2139351" cy="369332"/>
          </a:xfrm>
          <a:prstGeom prst="rect">
            <a:avLst/>
          </a:prstGeom>
          <a:noFill/>
        </p:spPr>
        <p:txBody>
          <a:bodyPr wrap="square" rtlCol="0">
            <a:spAutoFit/>
          </a:bodyPr>
          <a:lstStyle/>
          <a:p>
            <a:r>
              <a:rPr lang="en-US" altLang="ko-KR" b="1" dirty="0" smtClean="0"/>
              <a:t>train</a:t>
            </a:r>
            <a:endParaRPr lang="ko-KR" altLang="en-US" b="1" dirty="0"/>
          </a:p>
        </p:txBody>
      </p:sp>
      <p:pic>
        <p:nvPicPr>
          <p:cNvPr id="9" name="그림 8"/>
          <p:cNvPicPr>
            <a:picLocks noChangeAspect="1"/>
          </p:cNvPicPr>
          <p:nvPr/>
        </p:nvPicPr>
        <p:blipFill>
          <a:blip r:embed="rId2"/>
          <a:stretch>
            <a:fillRect/>
          </a:stretch>
        </p:blipFill>
        <p:spPr>
          <a:xfrm>
            <a:off x="1276350" y="863881"/>
            <a:ext cx="9639300" cy="2838450"/>
          </a:xfrm>
          <a:prstGeom prst="rect">
            <a:avLst/>
          </a:prstGeom>
        </p:spPr>
      </p:pic>
      <p:sp>
        <p:nvSpPr>
          <p:cNvPr id="10" name="TextBox 9"/>
          <p:cNvSpPr txBox="1"/>
          <p:nvPr/>
        </p:nvSpPr>
        <p:spPr>
          <a:xfrm>
            <a:off x="1145629" y="3702331"/>
            <a:ext cx="9553501" cy="1477328"/>
          </a:xfrm>
          <a:prstGeom prst="rect">
            <a:avLst/>
          </a:prstGeom>
          <a:noFill/>
          <a:ln>
            <a:solidFill>
              <a:srgbClr val="FF0000"/>
            </a:solidFill>
          </a:ln>
        </p:spPr>
        <p:txBody>
          <a:bodyPr wrap="square" rtlCol="0">
            <a:spAutoFit/>
          </a:bodyPr>
          <a:lstStyle/>
          <a:p>
            <a:pPr algn="ctr"/>
            <a:r>
              <a:rPr lang="ko-KR" altLang="en-US" dirty="0" smtClean="0"/>
              <a:t>이전 연구에서 </a:t>
            </a:r>
            <a:r>
              <a:rPr lang="en-US" altLang="ko-KR" dirty="0" smtClean="0"/>
              <a:t>lower layer</a:t>
            </a:r>
            <a:r>
              <a:rPr lang="ko-KR" altLang="en-US" dirty="0" smtClean="0"/>
              <a:t>의 </a:t>
            </a:r>
            <a:r>
              <a:rPr lang="en-US" altLang="ko-KR" dirty="0" smtClean="0"/>
              <a:t>feature map</a:t>
            </a:r>
            <a:r>
              <a:rPr lang="ko-KR" altLang="en-US" dirty="0" smtClean="0"/>
              <a:t>은 </a:t>
            </a:r>
            <a:r>
              <a:rPr lang="en-US" altLang="ko-KR" dirty="0" smtClean="0"/>
              <a:t/>
            </a:r>
            <a:br>
              <a:rPr lang="en-US" altLang="ko-KR" dirty="0" smtClean="0"/>
            </a:br>
            <a:r>
              <a:rPr lang="ko-KR" altLang="en-US" dirty="0" smtClean="0"/>
              <a:t>더 세세한 디테일을 잡아내서</a:t>
            </a:r>
            <a:r>
              <a:rPr lang="en-US" altLang="ko-KR" dirty="0"/>
              <a:t> </a:t>
            </a:r>
            <a:r>
              <a:rPr lang="en-US" altLang="ko-KR" dirty="0" smtClean="0"/>
              <a:t>Semantic segmentation </a:t>
            </a:r>
            <a:r>
              <a:rPr lang="ko-KR" altLang="en-US" dirty="0" smtClean="0"/>
              <a:t>품질을 높이고</a:t>
            </a:r>
            <a:endParaRPr lang="en-US" altLang="ko-KR" dirty="0" smtClean="0"/>
          </a:p>
          <a:p>
            <a:pPr algn="ctr"/>
            <a:r>
              <a:rPr lang="en-US" altLang="ko-KR" dirty="0"/>
              <a:t>.</a:t>
            </a:r>
            <a:endParaRPr lang="en-US" altLang="ko-KR" dirty="0" smtClean="0"/>
          </a:p>
          <a:p>
            <a:pPr algn="ctr"/>
            <a:r>
              <a:rPr lang="ko-KR" altLang="en-US" dirty="0" smtClean="0"/>
              <a:t>더 높은 </a:t>
            </a:r>
            <a:r>
              <a:rPr lang="en-US" altLang="ko-KR" dirty="0" smtClean="0"/>
              <a:t>layer</a:t>
            </a:r>
            <a:r>
              <a:rPr lang="ko-KR" altLang="en-US" dirty="0" smtClean="0"/>
              <a:t>의 </a:t>
            </a:r>
            <a:r>
              <a:rPr lang="en-US" altLang="ko-KR" dirty="0" smtClean="0"/>
              <a:t>feature map</a:t>
            </a:r>
            <a:r>
              <a:rPr lang="ko-KR" altLang="en-US" dirty="0" smtClean="0"/>
              <a:t>은 </a:t>
            </a:r>
            <a:r>
              <a:rPr lang="en-US" altLang="ko-KR" dirty="0" smtClean="0"/>
              <a:t>global context</a:t>
            </a:r>
            <a:r>
              <a:rPr lang="ko-KR" altLang="en-US" dirty="0" smtClean="0"/>
              <a:t>를 잡아내서 </a:t>
            </a:r>
            <a:r>
              <a:rPr lang="en-US" altLang="ko-KR" dirty="0" smtClean="0"/>
              <a:t/>
            </a:r>
            <a:br>
              <a:rPr lang="en-US" altLang="ko-KR" dirty="0" smtClean="0"/>
            </a:br>
            <a:r>
              <a:rPr lang="en-US" altLang="ko-KR" dirty="0" smtClean="0"/>
              <a:t>segmentation results</a:t>
            </a:r>
            <a:r>
              <a:rPr lang="ko-KR" altLang="en-US" dirty="0" smtClean="0"/>
              <a:t>를</a:t>
            </a:r>
            <a:r>
              <a:rPr lang="en-US" altLang="ko-KR" dirty="0"/>
              <a:t> </a:t>
            </a:r>
            <a:r>
              <a:rPr lang="ko-KR" altLang="en-US" dirty="0" err="1" smtClean="0"/>
              <a:t>스무딩하는</a:t>
            </a:r>
            <a:r>
              <a:rPr lang="ko-KR" altLang="en-US" dirty="0" smtClean="0"/>
              <a:t> 효과를 냈다</a:t>
            </a:r>
            <a:r>
              <a:rPr lang="en-US" altLang="ko-KR" dirty="0" smtClean="0"/>
              <a:t>.</a:t>
            </a:r>
            <a:endParaRPr lang="ko-KR" altLang="en-US" dirty="0"/>
          </a:p>
        </p:txBody>
      </p:sp>
      <p:sp>
        <p:nvSpPr>
          <p:cNvPr id="11" name="TextBox 10"/>
          <p:cNvSpPr txBox="1"/>
          <p:nvPr/>
        </p:nvSpPr>
        <p:spPr>
          <a:xfrm>
            <a:off x="1276350" y="6453404"/>
            <a:ext cx="9553501" cy="369332"/>
          </a:xfrm>
          <a:prstGeom prst="rect">
            <a:avLst/>
          </a:prstGeom>
          <a:noFill/>
          <a:ln>
            <a:solidFill>
              <a:srgbClr val="FF0000"/>
            </a:solidFill>
          </a:ln>
        </p:spPr>
        <p:txBody>
          <a:bodyPr wrap="square" rtlCol="0">
            <a:spAutoFit/>
          </a:bodyPr>
          <a:lstStyle/>
          <a:p>
            <a:pPr algn="ctr"/>
            <a:r>
              <a:rPr lang="ko-KR" altLang="en-US" dirty="0" smtClean="0"/>
              <a:t>그래서 우리는 둘 다 씀</a:t>
            </a:r>
            <a:endParaRPr lang="ko-KR" altLang="en-US" dirty="0"/>
          </a:p>
        </p:txBody>
      </p:sp>
      <p:pic>
        <p:nvPicPr>
          <p:cNvPr id="12" name="그림 11"/>
          <p:cNvPicPr>
            <a:picLocks noChangeAspect="1"/>
          </p:cNvPicPr>
          <p:nvPr/>
        </p:nvPicPr>
        <p:blipFill>
          <a:blip r:embed="rId3"/>
          <a:stretch>
            <a:fillRect/>
          </a:stretch>
        </p:blipFill>
        <p:spPr>
          <a:xfrm>
            <a:off x="1285837" y="5739029"/>
            <a:ext cx="9534525" cy="714375"/>
          </a:xfrm>
          <a:prstGeom prst="rect">
            <a:avLst/>
          </a:prstGeom>
        </p:spPr>
      </p:pic>
    </p:spTree>
    <p:extLst>
      <p:ext uri="{BB962C8B-B14F-4D97-AF65-F5344CB8AC3E}">
        <p14:creationId xmlns:p14="http://schemas.microsoft.com/office/powerpoint/2010/main" val="1785340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8189" y="189781"/>
            <a:ext cx="2139351" cy="369332"/>
          </a:xfrm>
          <a:prstGeom prst="rect">
            <a:avLst/>
          </a:prstGeom>
          <a:noFill/>
        </p:spPr>
        <p:txBody>
          <a:bodyPr wrap="square" rtlCol="0">
            <a:spAutoFit/>
          </a:bodyPr>
          <a:lstStyle/>
          <a:p>
            <a:r>
              <a:rPr lang="en-US" altLang="ko-KR" b="1" dirty="0" smtClean="0"/>
              <a:t>Abstract</a:t>
            </a:r>
            <a:endParaRPr lang="ko-KR" altLang="en-US" b="1" dirty="0"/>
          </a:p>
        </p:txBody>
      </p:sp>
      <p:pic>
        <p:nvPicPr>
          <p:cNvPr id="5" name="그림 4"/>
          <p:cNvPicPr>
            <a:picLocks noChangeAspect="1"/>
          </p:cNvPicPr>
          <p:nvPr/>
        </p:nvPicPr>
        <p:blipFill>
          <a:blip r:embed="rId2"/>
          <a:stretch>
            <a:fillRect/>
          </a:stretch>
        </p:blipFill>
        <p:spPr>
          <a:xfrm>
            <a:off x="1129342" y="944704"/>
            <a:ext cx="9921096" cy="1723878"/>
          </a:xfrm>
          <a:prstGeom prst="rect">
            <a:avLst/>
          </a:prstGeom>
        </p:spPr>
      </p:pic>
      <p:sp>
        <p:nvSpPr>
          <p:cNvPr id="6" name="TextBox 5"/>
          <p:cNvSpPr txBox="1"/>
          <p:nvPr/>
        </p:nvSpPr>
        <p:spPr>
          <a:xfrm>
            <a:off x="1224592" y="2728984"/>
            <a:ext cx="9730596" cy="646331"/>
          </a:xfrm>
          <a:prstGeom prst="rect">
            <a:avLst/>
          </a:prstGeom>
          <a:noFill/>
          <a:ln>
            <a:solidFill>
              <a:srgbClr val="FF0000"/>
            </a:solidFill>
          </a:ln>
        </p:spPr>
        <p:txBody>
          <a:bodyPr wrap="square" rtlCol="0">
            <a:spAutoFit/>
          </a:bodyPr>
          <a:lstStyle/>
          <a:p>
            <a:r>
              <a:rPr lang="en-US" altLang="ko-KR" dirty="0" smtClean="0"/>
              <a:t>SSD</a:t>
            </a:r>
            <a:r>
              <a:rPr lang="ko-KR" altLang="en-US" dirty="0" smtClean="0"/>
              <a:t>는 각 </a:t>
            </a:r>
            <a:r>
              <a:rPr lang="en-US" altLang="ko-KR" dirty="0" smtClean="0"/>
              <a:t>feature map</a:t>
            </a:r>
            <a:r>
              <a:rPr lang="ko-KR" altLang="en-US" dirty="0" smtClean="0"/>
              <a:t>마다 </a:t>
            </a:r>
            <a:r>
              <a:rPr lang="en-US" altLang="ko-KR" dirty="0" smtClean="0"/>
              <a:t/>
            </a:r>
            <a:br>
              <a:rPr lang="en-US" altLang="ko-KR" dirty="0" smtClean="0"/>
            </a:br>
            <a:r>
              <a:rPr lang="ko-KR" altLang="en-US" dirty="0" smtClean="0"/>
              <a:t>다른 </a:t>
            </a:r>
            <a:r>
              <a:rPr lang="en-US" altLang="ko-KR" dirty="0" smtClean="0"/>
              <a:t>aspect ratios</a:t>
            </a:r>
            <a:r>
              <a:rPr lang="ko-KR" altLang="en-US" dirty="0" smtClean="0"/>
              <a:t>와 </a:t>
            </a:r>
            <a:r>
              <a:rPr lang="en-US" altLang="ko-KR" dirty="0" smtClean="0"/>
              <a:t>scale</a:t>
            </a:r>
            <a:r>
              <a:rPr lang="ko-KR" altLang="en-US" dirty="0" smtClean="0"/>
              <a:t>을 갖는 </a:t>
            </a:r>
            <a:r>
              <a:rPr lang="en-US" altLang="ko-KR" dirty="0" smtClean="0"/>
              <a:t>default box</a:t>
            </a:r>
            <a:r>
              <a:rPr lang="ko-KR" altLang="en-US" dirty="0" smtClean="0"/>
              <a:t>가 나오는 공간을 분할하는 접근을 하고 있음</a:t>
            </a:r>
            <a:endParaRPr lang="ko-KR" altLang="en-US" dirty="0"/>
          </a:p>
        </p:txBody>
      </p:sp>
      <p:sp>
        <p:nvSpPr>
          <p:cNvPr id="7" name="TextBox 6"/>
          <p:cNvSpPr txBox="1"/>
          <p:nvPr/>
        </p:nvSpPr>
        <p:spPr>
          <a:xfrm>
            <a:off x="1319842" y="5290892"/>
            <a:ext cx="9730596" cy="369332"/>
          </a:xfrm>
          <a:prstGeom prst="rect">
            <a:avLst/>
          </a:prstGeom>
          <a:noFill/>
          <a:ln>
            <a:solidFill>
              <a:srgbClr val="FF0000"/>
            </a:solidFill>
          </a:ln>
        </p:spPr>
        <p:txBody>
          <a:bodyPr wrap="square" rtlCol="0">
            <a:spAutoFit/>
          </a:bodyPr>
          <a:lstStyle/>
          <a:p>
            <a:pPr algn="ctr"/>
            <a:r>
              <a:rPr lang="ko-KR" altLang="en-US" dirty="0" smtClean="0"/>
              <a:t>그 네트워크는 다양한 </a:t>
            </a:r>
            <a:r>
              <a:rPr lang="en-US" altLang="ko-KR" dirty="0" smtClean="0"/>
              <a:t>feature maps</a:t>
            </a:r>
            <a:r>
              <a:rPr lang="ko-KR" altLang="en-US" dirty="0" smtClean="0"/>
              <a:t>의 </a:t>
            </a:r>
            <a:r>
              <a:rPr lang="en-US" altLang="ko-KR" dirty="0" smtClean="0"/>
              <a:t>prediction</a:t>
            </a:r>
            <a:r>
              <a:rPr lang="ko-KR" altLang="en-US" dirty="0" smtClean="0"/>
              <a:t>을 합친다</a:t>
            </a:r>
            <a:r>
              <a:rPr lang="en-US" altLang="ko-KR" dirty="0" smtClean="0"/>
              <a:t>.</a:t>
            </a:r>
            <a:endParaRPr lang="ko-KR" altLang="en-US" dirty="0"/>
          </a:p>
        </p:txBody>
      </p:sp>
      <p:pic>
        <p:nvPicPr>
          <p:cNvPr id="8" name="그림 7"/>
          <p:cNvPicPr>
            <a:picLocks noChangeAspect="1"/>
          </p:cNvPicPr>
          <p:nvPr/>
        </p:nvPicPr>
        <p:blipFill>
          <a:blip r:embed="rId3"/>
          <a:stretch>
            <a:fillRect/>
          </a:stretch>
        </p:blipFill>
        <p:spPr>
          <a:xfrm>
            <a:off x="1129342" y="4076058"/>
            <a:ext cx="10010955" cy="1154432"/>
          </a:xfrm>
          <a:prstGeom prst="rect">
            <a:avLst/>
          </a:prstGeom>
        </p:spPr>
      </p:pic>
      <p:sp>
        <p:nvSpPr>
          <p:cNvPr id="9" name="TextBox 8"/>
          <p:cNvSpPr txBox="1"/>
          <p:nvPr/>
        </p:nvSpPr>
        <p:spPr>
          <a:xfrm>
            <a:off x="1319842" y="6185527"/>
            <a:ext cx="9730596" cy="369332"/>
          </a:xfrm>
          <a:prstGeom prst="rect">
            <a:avLst/>
          </a:prstGeom>
          <a:noFill/>
        </p:spPr>
        <p:txBody>
          <a:bodyPr wrap="square" rtlCol="0">
            <a:spAutoFit/>
          </a:bodyPr>
          <a:lstStyle/>
          <a:p>
            <a:pPr algn="ctr"/>
            <a:r>
              <a:rPr lang="en-US" altLang="ko-KR" b="1" dirty="0" smtClean="0"/>
              <a:t>?????????????????</a:t>
            </a:r>
            <a:endParaRPr lang="ko-KR" altLang="en-US" b="1" dirty="0"/>
          </a:p>
        </p:txBody>
      </p:sp>
    </p:spTree>
    <p:extLst>
      <p:ext uri="{BB962C8B-B14F-4D97-AF65-F5344CB8AC3E}">
        <p14:creationId xmlns:p14="http://schemas.microsoft.com/office/powerpoint/2010/main" val="10822127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1123828" y="1493677"/>
            <a:ext cx="9620250" cy="2828925"/>
          </a:xfrm>
          <a:prstGeom prst="rect">
            <a:avLst/>
          </a:prstGeom>
        </p:spPr>
      </p:pic>
      <p:sp>
        <p:nvSpPr>
          <p:cNvPr id="5" name="TextBox 4"/>
          <p:cNvSpPr txBox="1"/>
          <p:nvPr/>
        </p:nvSpPr>
        <p:spPr>
          <a:xfrm>
            <a:off x="388189" y="189781"/>
            <a:ext cx="2139351" cy="369332"/>
          </a:xfrm>
          <a:prstGeom prst="rect">
            <a:avLst/>
          </a:prstGeom>
          <a:noFill/>
        </p:spPr>
        <p:txBody>
          <a:bodyPr wrap="square" rtlCol="0">
            <a:spAutoFit/>
          </a:bodyPr>
          <a:lstStyle/>
          <a:p>
            <a:r>
              <a:rPr lang="en-US" altLang="ko-KR" b="1" dirty="0" smtClean="0"/>
              <a:t>train</a:t>
            </a:r>
            <a:endParaRPr lang="ko-KR" altLang="en-US" b="1" dirty="0"/>
          </a:p>
        </p:txBody>
      </p:sp>
      <p:sp>
        <p:nvSpPr>
          <p:cNvPr id="6" name="TextBox 5"/>
          <p:cNvSpPr txBox="1"/>
          <p:nvPr/>
        </p:nvSpPr>
        <p:spPr>
          <a:xfrm>
            <a:off x="1261375" y="4350514"/>
            <a:ext cx="10452204" cy="646331"/>
          </a:xfrm>
          <a:prstGeom prst="rect">
            <a:avLst/>
          </a:prstGeom>
          <a:noFill/>
          <a:ln>
            <a:solidFill>
              <a:srgbClr val="FF0000"/>
            </a:solidFill>
          </a:ln>
        </p:spPr>
        <p:txBody>
          <a:bodyPr wrap="square" rtlCol="0">
            <a:spAutoFit/>
          </a:bodyPr>
          <a:lstStyle/>
          <a:p>
            <a:pPr algn="ctr"/>
            <a:r>
              <a:rPr lang="ko-KR" altLang="en-US" dirty="0" smtClean="0"/>
              <a:t>한 네트워크에서 다른 레벨의 </a:t>
            </a:r>
            <a:r>
              <a:rPr lang="en-US" altLang="ko-KR" dirty="0" err="1" smtClean="0"/>
              <a:t>featur</a:t>
            </a:r>
            <a:r>
              <a:rPr lang="ko-KR" altLang="en-US" dirty="0" err="1" smtClean="0"/>
              <a:t>맵은</a:t>
            </a:r>
            <a:r>
              <a:rPr lang="ko-KR" altLang="en-US" dirty="0" smtClean="0"/>
              <a:t> 다른 </a:t>
            </a:r>
            <a:r>
              <a:rPr lang="en-US" altLang="ko-KR" dirty="0" smtClean="0"/>
              <a:t>receptive filed size</a:t>
            </a:r>
            <a:r>
              <a:rPr lang="ko-KR" altLang="en-US" dirty="0" smtClean="0"/>
              <a:t>를 갖는 것으로 알려짐</a:t>
            </a:r>
            <a:endParaRPr lang="en-US" altLang="ko-KR" dirty="0" smtClean="0"/>
          </a:p>
          <a:p>
            <a:pPr algn="ctr"/>
            <a:r>
              <a:rPr lang="ko-KR" altLang="en-US" dirty="0" smtClean="0"/>
              <a:t>그래서 우리는 </a:t>
            </a:r>
            <a:r>
              <a:rPr lang="en-US" altLang="ko-KR" dirty="0" smtClean="0"/>
              <a:t>default box</a:t>
            </a:r>
            <a:r>
              <a:rPr lang="ko-KR" altLang="en-US" dirty="0" smtClean="0"/>
              <a:t>을 특정 </a:t>
            </a:r>
            <a:r>
              <a:rPr lang="en-US" altLang="ko-KR" dirty="0" smtClean="0"/>
              <a:t>feature map</a:t>
            </a:r>
            <a:r>
              <a:rPr lang="ko-KR" altLang="en-US" dirty="0" smtClean="0"/>
              <a:t>이 특정 </a:t>
            </a:r>
            <a:r>
              <a:rPr lang="en-US" altLang="ko-KR" dirty="0" smtClean="0"/>
              <a:t>object</a:t>
            </a:r>
            <a:r>
              <a:rPr lang="ko-KR" altLang="en-US" dirty="0" smtClean="0"/>
              <a:t>의 </a:t>
            </a:r>
            <a:r>
              <a:rPr lang="en-US" altLang="ko-KR" dirty="0" smtClean="0"/>
              <a:t>scale</a:t>
            </a:r>
            <a:r>
              <a:rPr lang="ko-KR" altLang="en-US" dirty="0" smtClean="0"/>
              <a:t>에 반응하도록 배우게 했다</a:t>
            </a:r>
            <a:endParaRPr lang="en-US" altLang="ko-KR" dirty="0" smtClean="0"/>
          </a:p>
        </p:txBody>
      </p:sp>
    </p:spTree>
    <p:extLst>
      <p:ext uri="{BB962C8B-B14F-4D97-AF65-F5344CB8AC3E}">
        <p14:creationId xmlns:p14="http://schemas.microsoft.com/office/powerpoint/2010/main" val="3936445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1172961" y="786837"/>
            <a:ext cx="9915525" cy="2552700"/>
          </a:xfrm>
          <a:prstGeom prst="rect">
            <a:avLst/>
          </a:prstGeom>
        </p:spPr>
      </p:pic>
      <p:sp>
        <p:nvSpPr>
          <p:cNvPr id="5" name="TextBox 4"/>
          <p:cNvSpPr txBox="1"/>
          <p:nvPr/>
        </p:nvSpPr>
        <p:spPr>
          <a:xfrm>
            <a:off x="388189" y="189781"/>
            <a:ext cx="2139351" cy="369332"/>
          </a:xfrm>
          <a:prstGeom prst="rect">
            <a:avLst/>
          </a:prstGeom>
          <a:noFill/>
        </p:spPr>
        <p:txBody>
          <a:bodyPr wrap="square" rtlCol="0">
            <a:spAutoFit/>
          </a:bodyPr>
          <a:lstStyle/>
          <a:p>
            <a:r>
              <a:rPr lang="en-US" altLang="ko-KR" b="1" dirty="0" smtClean="0"/>
              <a:t>train</a:t>
            </a:r>
            <a:endParaRPr lang="ko-KR" altLang="en-US" b="1" dirty="0"/>
          </a:p>
        </p:txBody>
      </p:sp>
      <p:pic>
        <p:nvPicPr>
          <p:cNvPr id="6" name="그림 5"/>
          <p:cNvPicPr>
            <a:picLocks noChangeAspect="1"/>
          </p:cNvPicPr>
          <p:nvPr/>
        </p:nvPicPr>
        <p:blipFill>
          <a:blip r:embed="rId3"/>
          <a:stretch>
            <a:fillRect/>
          </a:stretch>
        </p:blipFill>
        <p:spPr>
          <a:xfrm>
            <a:off x="5649711" y="3649221"/>
            <a:ext cx="5438775" cy="2638425"/>
          </a:xfrm>
          <a:prstGeom prst="rect">
            <a:avLst/>
          </a:prstGeom>
        </p:spPr>
      </p:pic>
      <p:pic>
        <p:nvPicPr>
          <p:cNvPr id="7" name="그림 6"/>
          <p:cNvPicPr>
            <a:picLocks noChangeAspect="1"/>
          </p:cNvPicPr>
          <p:nvPr/>
        </p:nvPicPr>
        <p:blipFill>
          <a:blip r:embed="rId4"/>
          <a:stretch>
            <a:fillRect/>
          </a:stretch>
        </p:blipFill>
        <p:spPr>
          <a:xfrm>
            <a:off x="891070" y="4741942"/>
            <a:ext cx="4391025" cy="638175"/>
          </a:xfrm>
          <a:prstGeom prst="rect">
            <a:avLst/>
          </a:prstGeom>
        </p:spPr>
      </p:pic>
    </p:spTree>
    <p:extLst>
      <p:ext uri="{BB962C8B-B14F-4D97-AF65-F5344CB8AC3E}">
        <p14:creationId xmlns:p14="http://schemas.microsoft.com/office/powerpoint/2010/main" val="16640133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rotWithShape="1">
          <a:blip r:embed="rId2"/>
          <a:srcRect t="3473" b="50064"/>
          <a:stretch/>
        </p:blipFill>
        <p:spPr>
          <a:xfrm>
            <a:off x="1013568" y="1307939"/>
            <a:ext cx="9725025" cy="2106594"/>
          </a:xfrm>
          <a:prstGeom prst="rect">
            <a:avLst/>
          </a:prstGeom>
        </p:spPr>
      </p:pic>
      <p:sp>
        <p:nvSpPr>
          <p:cNvPr id="5" name="TextBox 4"/>
          <p:cNvSpPr txBox="1"/>
          <p:nvPr/>
        </p:nvSpPr>
        <p:spPr>
          <a:xfrm>
            <a:off x="388189" y="189781"/>
            <a:ext cx="2139351" cy="369332"/>
          </a:xfrm>
          <a:prstGeom prst="rect">
            <a:avLst/>
          </a:prstGeom>
          <a:noFill/>
        </p:spPr>
        <p:txBody>
          <a:bodyPr wrap="square" rtlCol="0">
            <a:spAutoFit/>
          </a:bodyPr>
          <a:lstStyle/>
          <a:p>
            <a:r>
              <a:rPr lang="en-US" altLang="ko-KR" b="1" dirty="0" smtClean="0"/>
              <a:t>train</a:t>
            </a:r>
            <a:endParaRPr lang="ko-KR" altLang="en-US" b="1" dirty="0"/>
          </a:p>
        </p:txBody>
      </p:sp>
      <p:sp>
        <p:nvSpPr>
          <p:cNvPr id="6" name="TextBox 5"/>
          <p:cNvSpPr txBox="1"/>
          <p:nvPr/>
        </p:nvSpPr>
        <p:spPr>
          <a:xfrm>
            <a:off x="1013568" y="3609734"/>
            <a:ext cx="10452204" cy="923330"/>
          </a:xfrm>
          <a:prstGeom prst="rect">
            <a:avLst/>
          </a:prstGeom>
          <a:noFill/>
          <a:ln>
            <a:solidFill>
              <a:srgbClr val="FF0000"/>
            </a:solidFill>
          </a:ln>
        </p:spPr>
        <p:txBody>
          <a:bodyPr wrap="square" rtlCol="0">
            <a:spAutoFit/>
          </a:bodyPr>
          <a:lstStyle/>
          <a:p>
            <a:pPr algn="ctr"/>
            <a:r>
              <a:rPr lang="en-US" altLang="ko-KR" dirty="0" smtClean="0"/>
              <a:t>Negative sample</a:t>
            </a:r>
            <a:r>
              <a:rPr lang="ko-KR" altLang="en-US" dirty="0" smtClean="0"/>
              <a:t>이 많기 때문에</a:t>
            </a:r>
            <a:endParaRPr lang="en-US" altLang="ko-KR" dirty="0" smtClean="0"/>
          </a:p>
          <a:p>
            <a:pPr algn="ctr"/>
            <a:r>
              <a:rPr lang="en-US" altLang="ko-KR" dirty="0" smtClean="0"/>
              <a:t>Confidence loss</a:t>
            </a:r>
            <a:r>
              <a:rPr lang="ko-KR" altLang="en-US" dirty="0" smtClean="0"/>
              <a:t>가 높은 애들만 모아서</a:t>
            </a:r>
            <a:endParaRPr lang="en-US" altLang="ko-KR" dirty="0" smtClean="0"/>
          </a:p>
          <a:p>
            <a:pPr algn="ctr"/>
            <a:r>
              <a:rPr lang="en-US" altLang="ko-KR" dirty="0" smtClean="0"/>
              <a:t># Negative box : # Positive box = 3 : 1</a:t>
            </a:r>
            <a:r>
              <a:rPr lang="ko-KR" altLang="en-US" dirty="0" smtClean="0"/>
              <a:t>이 되게 함</a:t>
            </a:r>
            <a:endParaRPr lang="en-US" altLang="ko-KR" dirty="0" smtClean="0"/>
          </a:p>
        </p:txBody>
      </p:sp>
    </p:spTree>
    <p:extLst>
      <p:ext uri="{BB962C8B-B14F-4D97-AF65-F5344CB8AC3E}">
        <p14:creationId xmlns:p14="http://schemas.microsoft.com/office/powerpoint/2010/main" val="25544398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1123830" y="1120333"/>
            <a:ext cx="9620250" cy="2209800"/>
          </a:xfrm>
          <a:prstGeom prst="rect">
            <a:avLst/>
          </a:prstGeom>
        </p:spPr>
      </p:pic>
      <p:sp>
        <p:nvSpPr>
          <p:cNvPr id="5" name="TextBox 4"/>
          <p:cNvSpPr txBox="1"/>
          <p:nvPr/>
        </p:nvSpPr>
        <p:spPr>
          <a:xfrm>
            <a:off x="388189" y="189781"/>
            <a:ext cx="2139351" cy="369332"/>
          </a:xfrm>
          <a:prstGeom prst="rect">
            <a:avLst/>
          </a:prstGeom>
          <a:noFill/>
        </p:spPr>
        <p:txBody>
          <a:bodyPr wrap="square" rtlCol="0">
            <a:spAutoFit/>
          </a:bodyPr>
          <a:lstStyle/>
          <a:p>
            <a:r>
              <a:rPr lang="en-US" altLang="ko-KR" b="1" dirty="0" smtClean="0"/>
              <a:t>train</a:t>
            </a:r>
            <a:endParaRPr lang="ko-KR" altLang="en-US" b="1" dirty="0"/>
          </a:p>
        </p:txBody>
      </p:sp>
      <p:sp>
        <p:nvSpPr>
          <p:cNvPr id="6" name="TextBox 5"/>
          <p:cNvSpPr txBox="1"/>
          <p:nvPr/>
        </p:nvSpPr>
        <p:spPr>
          <a:xfrm>
            <a:off x="1013568" y="3609734"/>
            <a:ext cx="10202300" cy="646331"/>
          </a:xfrm>
          <a:prstGeom prst="rect">
            <a:avLst/>
          </a:prstGeom>
          <a:noFill/>
          <a:ln>
            <a:solidFill>
              <a:srgbClr val="FF0000"/>
            </a:solidFill>
          </a:ln>
        </p:spPr>
        <p:txBody>
          <a:bodyPr wrap="square" rtlCol="0">
            <a:spAutoFit/>
          </a:bodyPr>
          <a:lstStyle/>
          <a:p>
            <a:pPr algn="ctr"/>
            <a:r>
              <a:rPr lang="en-US" altLang="ko-KR" dirty="0" err="1" smtClean="0"/>
              <a:t>Jaccard</a:t>
            </a:r>
            <a:r>
              <a:rPr lang="en-US" altLang="ko-KR" dirty="0" smtClean="0"/>
              <a:t> overlap</a:t>
            </a:r>
            <a:r>
              <a:rPr lang="ko-KR" altLang="en-US" dirty="0" smtClean="0"/>
              <a:t>에 따라 </a:t>
            </a:r>
            <a:r>
              <a:rPr lang="en-US" altLang="ko-KR" dirty="0" smtClean="0"/>
              <a:t>input image patch</a:t>
            </a:r>
            <a:r>
              <a:rPr lang="ko-KR" altLang="en-US" dirty="0" smtClean="0"/>
              <a:t>를 만듦</a:t>
            </a:r>
            <a:endParaRPr lang="en-US" altLang="ko-KR" dirty="0" smtClean="0"/>
          </a:p>
          <a:p>
            <a:pPr algn="ctr"/>
            <a:r>
              <a:rPr lang="ko-KR" altLang="en-US" dirty="0" smtClean="0"/>
              <a:t>이 것을 </a:t>
            </a:r>
            <a:r>
              <a:rPr lang="en-US" altLang="ko-KR" dirty="0" smtClean="0"/>
              <a:t>random sampling</a:t>
            </a:r>
          </a:p>
        </p:txBody>
      </p:sp>
      <p:sp>
        <p:nvSpPr>
          <p:cNvPr id="7" name="TextBox 6"/>
          <p:cNvSpPr txBox="1"/>
          <p:nvPr/>
        </p:nvSpPr>
        <p:spPr>
          <a:xfrm>
            <a:off x="1256636" y="5887044"/>
            <a:ext cx="10202300" cy="369332"/>
          </a:xfrm>
          <a:prstGeom prst="rect">
            <a:avLst/>
          </a:prstGeom>
          <a:noFill/>
          <a:ln>
            <a:solidFill>
              <a:srgbClr val="FF0000"/>
            </a:solidFill>
          </a:ln>
        </p:spPr>
        <p:txBody>
          <a:bodyPr wrap="square" rtlCol="0">
            <a:spAutoFit/>
          </a:bodyPr>
          <a:lstStyle/>
          <a:p>
            <a:pPr algn="ctr"/>
            <a:r>
              <a:rPr lang="ko-KR" altLang="en-US" dirty="0" smtClean="0"/>
              <a:t>성능 향상에 매우 큰 기여를 했다</a:t>
            </a:r>
            <a:r>
              <a:rPr lang="en-US" altLang="ko-KR" dirty="0" smtClean="0"/>
              <a:t>(</a:t>
            </a:r>
            <a:r>
              <a:rPr lang="ko-KR" altLang="en-US" dirty="0" smtClean="0"/>
              <a:t>안 했을 때 대비 </a:t>
            </a:r>
            <a:r>
              <a:rPr lang="en-US" altLang="ko-KR" dirty="0" smtClean="0"/>
              <a:t>8.8% </a:t>
            </a:r>
            <a:r>
              <a:rPr lang="en-US" altLang="ko-KR" dirty="0" err="1" smtClean="0"/>
              <a:t>mAP</a:t>
            </a:r>
            <a:r>
              <a:rPr lang="en-US" altLang="ko-KR" dirty="0" smtClean="0"/>
              <a:t> </a:t>
            </a:r>
            <a:r>
              <a:rPr lang="ko-KR" altLang="en-US" dirty="0" smtClean="0"/>
              <a:t>향상</a:t>
            </a:r>
            <a:r>
              <a:rPr lang="en-US" altLang="ko-KR" dirty="0"/>
              <a:t>)</a:t>
            </a:r>
            <a:endParaRPr lang="en-US" altLang="ko-KR" dirty="0" smtClean="0"/>
          </a:p>
        </p:txBody>
      </p:sp>
      <p:pic>
        <p:nvPicPr>
          <p:cNvPr id="8" name="그림 7"/>
          <p:cNvPicPr>
            <a:picLocks noChangeAspect="1"/>
          </p:cNvPicPr>
          <p:nvPr/>
        </p:nvPicPr>
        <p:blipFill>
          <a:blip r:embed="rId3"/>
          <a:stretch>
            <a:fillRect/>
          </a:stretch>
        </p:blipFill>
        <p:spPr>
          <a:xfrm>
            <a:off x="1123830" y="4486648"/>
            <a:ext cx="9639300" cy="1247775"/>
          </a:xfrm>
          <a:prstGeom prst="rect">
            <a:avLst/>
          </a:prstGeom>
        </p:spPr>
      </p:pic>
    </p:spTree>
    <p:extLst>
      <p:ext uri="{BB962C8B-B14F-4D97-AF65-F5344CB8AC3E}">
        <p14:creationId xmlns:p14="http://schemas.microsoft.com/office/powerpoint/2010/main" val="40111800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p:cNvSpPr>
            <a:spLocks noGrp="1"/>
          </p:cNvSpPr>
          <p:nvPr>
            <p:ph type="ctrTitle"/>
          </p:nvPr>
        </p:nvSpPr>
        <p:spPr>
          <a:xfrm>
            <a:off x="1524000" y="1876343"/>
            <a:ext cx="9144000" cy="2387600"/>
          </a:xfrm>
        </p:spPr>
        <p:txBody>
          <a:bodyPr/>
          <a:lstStyle/>
          <a:p>
            <a:r>
              <a:rPr lang="en-US" altLang="ko-KR" dirty="0"/>
              <a:t>SSD: Single Shot </a:t>
            </a:r>
            <a:r>
              <a:rPr lang="en-US" altLang="ko-KR" dirty="0" err="1"/>
              <a:t>MultiBox</a:t>
            </a:r>
            <a:r>
              <a:rPr lang="en-US" altLang="ko-KR"/>
              <a:t> </a:t>
            </a:r>
            <a:r>
              <a:rPr lang="en-US" altLang="ko-KR" smtClean="0"/>
              <a:t>Detector 2</a:t>
            </a:r>
            <a:endParaRPr lang="ko-KR" altLang="en-US" dirty="0"/>
          </a:p>
        </p:txBody>
      </p:sp>
    </p:spTree>
    <p:extLst>
      <p:ext uri="{BB962C8B-B14F-4D97-AF65-F5344CB8AC3E}">
        <p14:creationId xmlns:p14="http://schemas.microsoft.com/office/powerpoint/2010/main" val="8263810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8189" y="189781"/>
            <a:ext cx="5943600" cy="369332"/>
          </a:xfrm>
          <a:prstGeom prst="rect">
            <a:avLst/>
          </a:prstGeom>
          <a:noFill/>
        </p:spPr>
        <p:txBody>
          <a:bodyPr wrap="square" rtlCol="0">
            <a:spAutoFit/>
          </a:bodyPr>
          <a:lstStyle/>
          <a:p>
            <a:r>
              <a:rPr lang="en-US" altLang="ko-KR" b="1" dirty="0" smtClean="0"/>
              <a:t>The Single Shot Detector (SSD) – 2.1 Model</a:t>
            </a:r>
            <a:endParaRPr lang="ko-KR" altLang="en-US" b="1" dirty="0"/>
          </a:p>
        </p:txBody>
      </p:sp>
      <p:pic>
        <p:nvPicPr>
          <p:cNvPr id="14" name="그림 13"/>
          <p:cNvPicPr>
            <a:picLocks noChangeAspect="1"/>
          </p:cNvPicPr>
          <p:nvPr/>
        </p:nvPicPr>
        <p:blipFill>
          <a:blip r:embed="rId2"/>
          <a:stretch>
            <a:fillRect/>
          </a:stretch>
        </p:blipFill>
        <p:spPr>
          <a:xfrm>
            <a:off x="0" y="1390376"/>
            <a:ext cx="12192000" cy="3818456"/>
          </a:xfrm>
          <a:prstGeom prst="rect">
            <a:avLst/>
          </a:prstGeom>
        </p:spPr>
      </p:pic>
      <p:sp>
        <p:nvSpPr>
          <p:cNvPr id="15" name="TextBox 14"/>
          <p:cNvSpPr txBox="1"/>
          <p:nvPr/>
        </p:nvSpPr>
        <p:spPr>
          <a:xfrm>
            <a:off x="388189" y="540715"/>
            <a:ext cx="4511615" cy="369332"/>
          </a:xfrm>
          <a:prstGeom prst="rect">
            <a:avLst/>
          </a:prstGeom>
          <a:noFill/>
        </p:spPr>
        <p:txBody>
          <a:bodyPr wrap="square" rtlCol="0">
            <a:spAutoFit/>
          </a:bodyPr>
          <a:lstStyle/>
          <a:p>
            <a:r>
              <a:rPr lang="en-US" altLang="ko-KR" dirty="0" smtClean="0"/>
              <a:t>Multi-scale feature maps for detection</a:t>
            </a:r>
            <a:endParaRPr lang="ko-KR" altLang="en-US" dirty="0"/>
          </a:p>
        </p:txBody>
      </p:sp>
      <p:sp>
        <p:nvSpPr>
          <p:cNvPr id="16" name="TextBox 15"/>
          <p:cNvSpPr txBox="1"/>
          <p:nvPr/>
        </p:nvSpPr>
        <p:spPr>
          <a:xfrm>
            <a:off x="920869" y="5319829"/>
            <a:ext cx="10545793" cy="369332"/>
          </a:xfrm>
          <a:prstGeom prst="rect">
            <a:avLst/>
          </a:prstGeom>
          <a:noFill/>
          <a:ln>
            <a:solidFill>
              <a:srgbClr val="FF0000"/>
            </a:solidFill>
          </a:ln>
        </p:spPr>
        <p:txBody>
          <a:bodyPr wrap="square" rtlCol="0">
            <a:spAutoFit/>
          </a:bodyPr>
          <a:lstStyle/>
          <a:p>
            <a:r>
              <a:rPr lang="en-US" altLang="ko-KR" dirty="0" smtClean="0"/>
              <a:t>These layers decrease in size progressively and allow predictions of detections at multiple scales</a:t>
            </a:r>
            <a:endParaRPr lang="ko-KR" altLang="en-US" dirty="0"/>
          </a:p>
        </p:txBody>
      </p:sp>
    </p:spTree>
    <p:extLst>
      <p:ext uri="{BB962C8B-B14F-4D97-AF65-F5344CB8AC3E}">
        <p14:creationId xmlns:p14="http://schemas.microsoft.com/office/powerpoint/2010/main" val="68313091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8189" y="189781"/>
            <a:ext cx="5943600" cy="369332"/>
          </a:xfrm>
          <a:prstGeom prst="rect">
            <a:avLst/>
          </a:prstGeom>
          <a:noFill/>
        </p:spPr>
        <p:txBody>
          <a:bodyPr wrap="square" rtlCol="0">
            <a:spAutoFit/>
          </a:bodyPr>
          <a:lstStyle/>
          <a:p>
            <a:r>
              <a:rPr lang="en-US" altLang="ko-KR" b="1" dirty="0" smtClean="0"/>
              <a:t>The Single Shot Detector (SSD) – 2.1 Model</a:t>
            </a:r>
            <a:endParaRPr lang="ko-KR" altLang="en-US" b="1" dirty="0"/>
          </a:p>
        </p:txBody>
      </p:sp>
      <p:sp>
        <p:nvSpPr>
          <p:cNvPr id="6" name="TextBox 5"/>
          <p:cNvSpPr txBox="1"/>
          <p:nvPr/>
        </p:nvSpPr>
        <p:spPr>
          <a:xfrm>
            <a:off x="388189" y="540715"/>
            <a:ext cx="4511615" cy="369332"/>
          </a:xfrm>
          <a:prstGeom prst="rect">
            <a:avLst/>
          </a:prstGeom>
          <a:noFill/>
        </p:spPr>
        <p:txBody>
          <a:bodyPr wrap="square" rtlCol="0">
            <a:spAutoFit/>
          </a:bodyPr>
          <a:lstStyle/>
          <a:p>
            <a:r>
              <a:rPr lang="en-US" altLang="ko-KR" dirty="0" smtClean="0"/>
              <a:t>Convolutional predictors for detection</a:t>
            </a:r>
            <a:endParaRPr lang="ko-KR" altLang="en-US" dirty="0"/>
          </a:p>
        </p:txBody>
      </p:sp>
      <p:sp>
        <p:nvSpPr>
          <p:cNvPr id="7" name="TextBox 6"/>
          <p:cNvSpPr txBox="1"/>
          <p:nvPr/>
        </p:nvSpPr>
        <p:spPr>
          <a:xfrm>
            <a:off x="920869" y="1422580"/>
            <a:ext cx="10545793" cy="1477328"/>
          </a:xfrm>
          <a:prstGeom prst="rect">
            <a:avLst/>
          </a:prstGeom>
          <a:noFill/>
          <a:ln>
            <a:solidFill>
              <a:srgbClr val="FF0000"/>
            </a:solidFill>
          </a:ln>
        </p:spPr>
        <p:txBody>
          <a:bodyPr wrap="square" rtlCol="0">
            <a:spAutoFit/>
          </a:bodyPr>
          <a:lstStyle/>
          <a:p>
            <a:r>
              <a:rPr lang="en-US" altLang="ko-KR" dirty="0" smtClean="0"/>
              <a:t>For a feature layer of size </a:t>
            </a:r>
            <a:r>
              <a:rPr lang="en-US" altLang="ko-KR" b="1" dirty="0" smtClean="0"/>
              <a:t>m</a:t>
            </a:r>
            <a:r>
              <a:rPr lang="en-US" altLang="ko-KR" dirty="0" smtClean="0"/>
              <a:t> x </a:t>
            </a:r>
            <a:r>
              <a:rPr lang="en-US" altLang="ko-KR" b="1" dirty="0" smtClean="0"/>
              <a:t>n </a:t>
            </a:r>
            <a:r>
              <a:rPr lang="en-US" altLang="ko-KR" dirty="0" smtClean="0"/>
              <a:t>with</a:t>
            </a:r>
            <a:r>
              <a:rPr lang="en-US" altLang="ko-KR" b="1" dirty="0" smtClean="0"/>
              <a:t> p </a:t>
            </a:r>
            <a:r>
              <a:rPr lang="en-US" altLang="ko-KR" dirty="0" smtClean="0"/>
              <a:t>channels, the basic element for predicting parameters of a potential detection is a 3 x 3 x p small kernel that produces either a score for a category, or a shape offset relative to the default box coordinates.</a:t>
            </a:r>
          </a:p>
          <a:p>
            <a:endParaRPr lang="en-US" altLang="ko-KR" b="1" dirty="0"/>
          </a:p>
          <a:p>
            <a:r>
              <a:rPr lang="en-US" altLang="ko-KR" dirty="0" smtClean="0"/>
              <a:t>At each of the </a:t>
            </a:r>
            <a:r>
              <a:rPr lang="en-US" altLang="ko-KR" b="1" dirty="0" smtClean="0"/>
              <a:t>m </a:t>
            </a:r>
            <a:r>
              <a:rPr lang="en-US" altLang="ko-KR" dirty="0" smtClean="0"/>
              <a:t>x </a:t>
            </a:r>
            <a:r>
              <a:rPr lang="en-US" altLang="ko-KR" b="1" dirty="0" smtClean="0"/>
              <a:t>n</a:t>
            </a:r>
            <a:r>
              <a:rPr lang="en-US" altLang="ko-KR" dirty="0" smtClean="0"/>
              <a:t> locations where the kernel is applied, it produces an output vale</a:t>
            </a:r>
            <a:endParaRPr lang="ko-KR" altLang="en-US" dirty="0"/>
          </a:p>
        </p:txBody>
      </p:sp>
      <p:pic>
        <p:nvPicPr>
          <p:cNvPr id="8" name="그림 7"/>
          <p:cNvPicPr>
            <a:picLocks noChangeAspect="1"/>
          </p:cNvPicPr>
          <p:nvPr/>
        </p:nvPicPr>
        <p:blipFill>
          <a:blip r:embed="rId2"/>
          <a:stretch>
            <a:fillRect/>
          </a:stretch>
        </p:blipFill>
        <p:spPr>
          <a:xfrm>
            <a:off x="1172114" y="3295291"/>
            <a:ext cx="2838065" cy="2726036"/>
          </a:xfrm>
          <a:prstGeom prst="rect">
            <a:avLst/>
          </a:prstGeom>
        </p:spPr>
      </p:pic>
      <p:sp>
        <p:nvSpPr>
          <p:cNvPr id="9" name="TextBox 8"/>
          <p:cNvSpPr txBox="1"/>
          <p:nvPr/>
        </p:nvSpPr>
        <p:spPr>
          <a:xfrm>
            <a:off x="2591146" y="6130418"/>
            <a:ext cx="1745411" cy="646331"/>
          </a:xfrm>
          <a:prstGeom prst="rect">
            <a:avLst/>
          </a:prstGeom>
          <a:noFill/>
        </p:spPr>
        <p:txBody>
          <a:bodyPr wrap="square" rtlCol="0">
            <a:spAutoFit/>
          </a:bodyPr>
          <a:lstStyle/>
          <a:p>
            <a:r>
              <a:rPr lang="en-US" altLang="ko-KR" dirty="0" smtClean="0"/>
              <a:t>38 x 38 x 512</a:t>
            </a:r>
          </a:p>
          <a:p>
            <a:r>
              <a:rPr lang="en-US" altLang="ko-KR" dirty="0" smtClean="0"/>
              <a:t>Feature map</a:t>
            </a:r>
            <a:endParaRPr lang="ko-KR" altLang="en-US" dirty="0"/>
          </a:p>
        </p:txBody>
      </p:sp>
      <p:sp>
        <p:nvSpPr>
          <p:cNvPr id="10" name="TextBox 9"/>
          <p:cNvSpPr txBox="1"/>
          <p:nvPr/>
        </p:nvSpPr>
        <p:spPr>
          <a:xfrm>
            <a:off x="4264671" y="4801950"/>
            <a:ext cx="479858" cy="369332"/>
          </a:xfrm>
          <a:prstGeom prst="rect">
            <a:avLst/>
          </a:prstGeom>
          <a:noFill/>
        </p:spPr>
        <p:txBody>
          <a:bodyPr wrap="square" rtlCol="0">
            <a:spAutoFit/>
          </a:bodyPr>
          <a:lstStyle/>
          <a:p>
            <a:r>
              <a:rPr lang="en-US" altLang="ko-KR" dirty="0" smtClean="0"/>
              <a:t>…..</a:t>
            </a:r>
            <a:endParaRPr lang="ko-KR" altLang="en-US" dirty="0"/>
          </a:p>
        </p:txBody>
      </p:sp>
      <p:pic>
        <p:nvPicPr>
          <p:cNvPr id="11" name="그림 10"/>
          <p:cNvPicPr>
            <a:picLocks noChangeAspect="1"/>
          </p:cNvPicPr>
          <p:nvPr/>
        </p:nvPicPr>
        <p:blipFill>
          <a:blip r:embed="rId3"/>
          <a:stretch>
            <a:fillRect/>
          </a:stretch>
        </p:blipFill>
        <p:spPr>
          <a:xfrm>
            <a:off x="4826748" y="5038455"/>
            <a:ext cx="847725" cy="1000125"/>
          </a:xfrm>
          <a:prstGeom prst="rect">
            <a:avLst/>
          </a:prstGeom>
        </p:spPr>
      </p:pic>
      <p:sp>
        <p:nvSpPr>
          <p:cNvPr id="13" name="TextBox 12"/>
          <p:cNvSpPr txBox="1"/>
          <p:nvPr/>
        </p:nvSpPr>
        <p:spPr>
          <a:xfrm>
            <a:off x="4972050" y="5242688"/>
            <a:ext cx="87428" cy="230832"/>
          </a:xfrm>
          <a:prstGeom prst="rect">
            <a:avLst/>
          </a:prstGeom>
          <a:solidFill>
            <a:schemeClr val="bg1"/>
          </a:solidFill>
        </p:spPr>
        <p:txBody>
          <a:bodyPr wrap="square" rtlCol="0">
            <a:spAutoFit/>
          </a:bodyPr>
          <a:lstStyle/>
          <a:p>
            <a:r>
              <a:rPr lang="en-US" altLang="ko-KR" sz="900" dirty="0" smtClean="0"/>
              <a:t>4</a:t>
            </a:r>
            <a:endParaRPr lang="ko-KR" altLang="en-US" sz="900" dirty="0"/>
          </a:p>
        </p:txBody>
      </p:sp>
      <p:sp>
        <p:nvSpPr>
          <p:cNvPr id="14" name="TextBox 13"/>
          <p:cNvSpPr txBox="1"/>
          <p:nvPr/>
        </p:nvSpPr>
        <p:spPr>
          <a:xfrm>
            <a:off x="5097780" y="5604638"/>
            <a:ext cx="87428" cy="230832"/>
          </a:xfrm>
          <a:prstGeom prst="rect">
            <a:avLst/>
          </a:prstGeom>
          <a:solidFill>
            <a:schemeClr val="bg1"/>
          </a:solidFill>
        </p:spPr>
        <p:txBody>
          <a:bodyPr wrap="square" rtlCol="0">
            <a:spAutoFit/>
          </a:bodyPr>
          <a:lstStyle/>
          <a:p>
            <a:r>
              <a:rPr lang="en-US" altLang="ko-KR" sz="900" dirty="0" smtClean="0"/>
              <a:t>4</a:t>
            </a:r>
            <a:endParaRPr lang="ko-KR" altLang="en-US" sz="900" dirty="0"/>
          </a:p>
        </p:txBody>
      </p:sp>
      <p:sp>
        <p:nvSpPr>
          <p:cNvPr id="15" name="TextBox 14"/>
          <p:cNvSpPr txBox="1"/>
          <p:nvPr/>
        </p:nvSpPr>
        <p:spPr>
          <a:xfrm>
            <a:off x="4744529" y="6130418"/>
            <a:ext cx="1745411" cy="646331"/>
          </a:xfrm>
          <a:prstGeom prst="rect">
            <a:avLst/>
          </a:prstGeom>
          <a:noFill/>
        </p:spPr>
        <p:txBody>
          <a:bodyPr wrap="square" rtlCol="0">
            <a:spAutoFit/>
          </a:bodyPr>
          <a:lstStyle/>
          <a:p>
            <a:r>
              <a:rPr lang="en-US" altLang="ko-KR" dirty="0" smtClean="0"/>
              <a:t>4 x 4 x ??</a:t>
            </a:r>
          </a:p>
          <a:p>
            <a:r>
              <a:rPr lang="en-US" altLang="ko-KR" dirty="0" smtClean="0"/>
              <a:t>Feature map</a:t>
            </a:r>
            <a:endParaRPr lang="ko-KR" altLang="en-US" dirty="0"/>
          </a:p>
        </p:txBody>
      </p:sp>
      <p:pic>
        <p:nvPicPr>
          <p:cNvPr id="16" name="그림 15"/>
          <p:cNvPicPr>
            <a:picLocks noChangeAspect="1"/>
          </p:cNvPicPr>
          <p:nvPr/>
        </p:nvPicPr>
        <p:blipFill>
          <a:blip r:embed="rId4"/>
          <a:stretch>
            <a:fillRect/>
          </a:stretch>
        </p:blipFill>
        <p:spPr>
          <a:xfrm>
            <a:off x="8039420" y="3168935"/>
            <a:ext cx="2509359" cy="2869645"/>
          </a:xfrm>
          <a:prstGeom prst="rect">
            <a:avLst/>
          </a:prstGeom>
        </p:spPr>
      </p:pic>
      <p:sp>
        <p:nvSpPr>
          <p:cNvPr id="17" name="오른쪽 화살표 16"/>
          <p:cNvSpPr/>
          <p:nvPr/>
        </p:nvSpPr>
        <p:spPr>
          <a:xfrm>
            <a:off x="6746281" y="4658309"/>
            <a:ext cx="975360" cy="6997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8039420" y="6012238"/>
            <a:ext cx="4069728" cy="861774"/>
          </a:xfrm>
          <a:prstGeom prst="rect">
            <a:avLst/>
          </a:prstGeom>
          <a:noFill/>
        </p:spPr>
        <p:txBody>
          <a:bodyPr wrap="square" rtlCol="0">
            <a:spAutoFit/>
          </a:bodyPr>
          <a:lstStyle/>
          <a:p>
            <a:r>
              <a:rPr lang="en-US" altLang="ko-KR" sz="1600" dirty="0" smtClean="0"/>
              <a:t>Feature map Size </a:t>
            </a:r>
            <a:r>
              <a:rPr lang="ko-KR" altLang="en-US" sz="1600" dirty="0" smtClean="0"/>
              <a:t>만큼 </a:t>
            </a:r>
            <a:r>
              <a:rPr lang="en-US" altLang="ko-KR" sz="1600" dirty="0" smtClean="0"/>
              <a:t/>
            </a:r>
            <a:br>
              <a:rPr lang="en-US" altLang="ko-KR" sz="1600" dirty="0" smtClean="0"/>
            </a:br>
            <a:r>
              <a:rPr lang="en-US" altLang="ko-KR" sz="1600" dirty="0" smtClean="0"/>
              <a:t>location</a:t>
            </a:r>
            <a:r>
              <a:rPr lang="ko-KR" altLang="en-US" sz="1600" dirty="0" smtClean="0"/>
              <a:t>이 생기고</a:t>
            </a:r>
            <a:endParaRPr lang="en-US" altLang="ko-KR" sz="1600" dirty="0" smtClean="0"/>
          </a:p>
          <a:p>
            <a:r>
              <a:rPr lang="ko-KR" altLang="en-US" sz="1600" dirty="0" smtClean="0"/>
              <a:t>각 </a:t>
            </a:r>
            <a:r>
              <a:rPr lang="en-US" altLang="ko-KR" sz="1600" dirty="0" smtClean="0"/>
              <a:t>location </a:t>
            </a:r>
            <a:r>
              <a:rPr lang="ko-KR" altLang="en-US" sz="1600" dirty="0" smtClean="0"/>
              <a:t>마다 </a:t>
            </a:r>
            <a:r>
              <a:rPr lang="en-US" altLang="ko-KR" sz="1600" dirty="0" smtClean="0"/>
              <a:t>output value</a:t>
            </a:r>
            <a:r>
              <a:rPr lang="ko-KR" altLang="en-US" sz="1600" dirty="0" smtClean="0"/>
              <a:t>가 나옴</a:t>
            </a:r>
            <a:endParaRPr lang="ko-KR" altLang="en-US" sz="1600" dirty="0"/>
          </a:p>
        </p:txBody>
      </p:sp>
    </p:spTree>
    <p:extLst>
      <p:ext uri="{BB962C8B-B14F-4D97-AF65-F5344CB8AC3E}">
        <p14:creationId xmlns:p14="http://schemas.microsoft.com/office/powerpoint/2010/main" val="91696042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8189" y="189781"/>
            <a:ext cx="5943600" cy="369332"/>
          </a:xfrm>
          <a:prstGeom prst="rect">
            <a:avLst/>
          </a:prstGeom>
          <a:noFill/>
        </p:spPr>
        <p:txBody>
          <a:bodyPr wrap="square" rtlCol="0">
            <a:spAutoFit/>
          </a:bodyPr>
          <a:lstStyle/>
          <a:p>
            <a:r>
              <a:rPr lang="en-US" altLang="ko-KR" b="1" dirty="0" smtClean="0"/>
              <a:t>The Single Shot Detector (SSD) – 2.1 Model</a:t>
            </a:r>
            <a:endParaRPr lang="ko-KR" altLang="en-US" b="1" dirty="0"/>
          </a:p>
        </p:txBody>
      </p:sp>
      <p:sp>
        <p:nvSpPr>
          <p:cNvPr id="5" name="TextBox 4"/>
          <p:cNvSpPr txBox="1"/>
          <p:nvPr/>
        </p:nvSpPr>
        <p:spPr>
          <a:xfrm>
            <a:off x="388189" y="540715"/>
            <a:ext cx="4511615" cy="369332"/>
          </a:xfrm>
          <a:prstGeom prst="rect">
            <a:avLst/>
          </a:prstGeom>
          <a:noFill/>
        </p:spPr>
        <p:txBody>
          <a:bodyPr wrap="square" rtlCol="0">
            <a:spAutoFit/>
          </a:bodyPr>
          <a:lstStyle/>
          <a:p>
            <a:r>
              <a:rPr lang="en-US" altLang="ko-KR" dirty="0" smtClean="0"/>
              <a:t>Default boxes and aspect ratios</a:t>
            </a:r>
            <a:endParaRPr lang="ko-KR" altLang="en-US" dirty="0"/>
          </a:p>
        </p:txBody>
      </p:sp>
      <p:sp>
        <p:nvSpPr>
          <p:cNvPr id="6" name="TextBox 5"/>
          <p:cNvSpPr txBox="1"/>
          <p:nvPr/>
        </p:nvSpPr>
        <p:spPr>
          <a:xfrm>
            <a:off x="920869" y="1422580"/>
            <a:ext cx="10545793" cy="1754326"/>
          </a:xfrm>
          <a:prstGeom prst="rect">
            <a:avLst/>
          </a:prstGeom>
          <a:noFill/>
          <a:ln>
            <a:solidFill>
              <a:srgbClr val="FF0000"/>
            </a:solidFill>
          </a:ln>
        </p:spPr>
        <p:txBody>
          <a:bodyPr wrap="square" rtlCol="0">
            <a:spAutoFit/>
          </a:bodyPr>
          <a:lstStyle/>
          <a:p>
            <a:r>
              <a:rPr lang="en-US" altLang="ko-KR" b="1" dirty="0" smtClean="0"/>
              <a:t>At each feature map cell, </a:t>
            </a:r>
            <a:r>
              <a:rPr lang="en-US" altLang="ko-KR" dirty="0" smtClean="0"/>
              <a:t>we predict the </a:t>
            </a:r>
            <a:r>
              <a:rPr lang="en-US" altLang="ko-KR" b="1" dirty="0" smtClean="0"/>
              <a:t>offsets</a:t>
            </a:r>
            <a:r>
              <a:rPr lang="en-US" altLang="ko-KR" dirty="0" smtClean="0"/>
              <a:t> relative to the default box shapes in the cell, as well as the </a:t>
            </a:r>
            <a:r>
              <a:rPr lang="en-US" altLang="ko-KR" b="1" dirty="0" smtClean="0"/>
              <a:t>per-class scores </a:t>
            </a:r>
            <a:r>
              <a:rPr lang="en-US" altLang="ko-KR" dirty="0" smtClean="0"/>
              <a:t>that indicate the presence of a class instance in each of those boxes.</a:t>
            </a:r>
          </a:p>
          <a:p>
            <a:endParaRPr lang="en-US" altLang="ko-KR" dirty="0"/>
          </a:p>
          <a:p>
            <a:r>
              <a:rPr lang="en-US" altLang="ko-KR" dirty="0" smtClean="0"/>
              <a:t>For each box out of </a:t>
            </a:r>
            <a:r>
              <a:rPr lang="en-US" altLang="ko-KR" b="1" dirty="0" smtClean="0"/>
              <a:t>k </a:t>
            </a:r>
            <a:r>
              <a:rPr lang="en-US" altLang="ko-KR" dirty="0" smtClean="0"/>
              <a:t>at a given location, we compute </a:t>
            </a:r>
            <a:r>
              <a:rPr lang="en-US" altLang="ko-KR" b="1" dirty="0" smtClean="0"/>
              <a:t>c</a:t>
            </a:r>
            <a:r>
              <a:rPr lang="en-US" altLang="ko-KR" dirty="0" smtClean="0"/>
              <a:t> </a:t>
            </a:r>
            <a:r>
              <a:rPr lang="en-US" altLang="ko-KR" b="1" dirty="0" smtClean="0"/>
              <a:t>class scores </a:t>
            </a:r>
            <a:r>
              <a:rPr lang="en-US" altLang="ko-KR" dirty="0" smtClean="0"/>
              <a:t>and the </a:t>
            </a:r>
            <a:r>
              <a:rPr lang="en-US" altLang="ko-KR" b="1" dirty="0" smtClean="0"/>
              <a:t>4 offsets </a:t>
            </a:r>
            <a:r>
              <a:rPr lang="en-US" altLang="ko-KR" dirty="0" smtClean="0"/>
              <a:t>relative to the original default box shape. This results in a total of </a:t>
            </a:r>
            <a:r>
              <a:rPr lang="en-US" altLang="ko-KR" b="1" dirty="0" smtClean="0"/>
              <a:t>(c+4)k </a:t>
            </a:r>
            <a:r>
              <a:rPr lang="en-US" altLang="ko-KR" dirty="0" smtClean="0"/>
              <a:t>filters that are applied around each location in the feature map, yielding </a:t>
            </a:r>
            <a:r>
              <a:rPr lang="en-US" altLang="ko-KR" b="1" dirty="0" smtClean="0"/>
              <a:t>(c + 4)</a:t>
            </a:r>
            <a:r>
              <a:rPr lang="en-US" altLang="ko-KR" b="1" dirty="0" err="1" smtClean="0"/>
              <a:t>kmn</a:t>
            </a:r>
            <a:r>
              <a:rPr lang="en-US" altLang="ko-KR" b="1" dirty="0" smtClean="0"/>
              <a:t> </a:t>
            </a:r>
            <a:r>
              <a:rPr lang="en-US" altLang="ko-KR" dirty="0" smtClean="0"/>
              <a:t>outputs for a m x n feature map</a:t>
            </a:r>
          </a:p>
        </p:txBody>
      </p:sp>
      <p:pic>
        <p:nvPicPr>
          <p:cNvPr id="14" name="그림 13"/>
          <p:cNvPicPr>
            <a:picLocks noChangeAspect="1"/>
          </p:cNvPicPr>
          <p:nvPr/>
        </p:nvPicPr>
        <p:blipFill>
          <a:blip r:embed="rId2"/>
          <a:stretch>
            <a:fillRect/>
          </a:stretch>
        </p:blipFill>
        <p:spPr>
          <a:xfrm>
            <a:off x="7422324" y="3494055"/>
            <a:ext cx="2509359" cy="2869645"/>
          </a:xfrm>
          <a:prstGeom prst="rect">
            <a:avLst/>
          </a:prstGeom>
        </p:spPr>
      </p:pic>
      <p:sp>
        <p:nvSpPr>
          <p:cNvPr id="17" name="TextBox 16"/>
          <p:cNvSpPr txBox="1"/>
          <p:nvPr/>
        </p:nvSpPr>
        <p:spPr>
          <a:xfrm>
            <a:off x="3111624" y="3921760"/>
            <a:ext cx="2109445" cy="461665"/>
          </a:xfrm>
          <a:prstGeom prst="rect">
            <a:avLst/>
          </a:prstGeom>
          <a:noFill/>
        </p:spPr>
        <p:txBody>
          <a:bodyPr wrap="square" rtlCol="0">
            <a:spAutoFit/>
          </a:bodyPr>
          <a:lstStyle/>
          <a:p>
            <a:pPr algn="ctr"/>
            <a:r>
              <a:rPr lang="en-US" altLang="ko-KR" sz="2400" dirty="0" smtClean="0"/>
              <a:t>(c + 4)</a:t>
            </a:r>
            <a:r>
              <a:rPr lang="en-US" altLang="ko-KR" sz="2400" dirty="0" err="1" smtClean="0"/>
              <a:t>kmn</a:t>
            </a:r>
            <a:endParaRPr lang="ko-KR" altLang="en-US" sz="2400" dirty="0"/>
          </a:p>
        </p:txBody>
      </p:sp>
      <p:cxnSp>
        <p:nvCxnSpPr>
          <p:cNvPr id="19" name="직선 화살표 연결선 18"/>
          <p:cNvCxnSpPr/>
          <p:nvPr/>
        </p:nvCxnSpPr>
        <p:spPr>
          <a:xfrm flipH="1">
            <a:off x="2806824" y="4299638"/>
            <a:ext cx="787400" cy="629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154579" y="4928877"/>
            <a:ext cx="1722875" cy="584775"/>
          </a:xfrm>
          <a:prstGeom prst="rect">
            <a:avLst/>
          </a:prstGeom>
          <a:noFill/>
        </p:spPr>
        <p:txBody>
          <a:bodyPr wrap="square" rtlCol="0">
            <a:spAutoFit/>
          </a:bodyPr>
          <a:lstStyle/>
          <a:p>
            <a:r>
              <a:rPr lang="en-US" altLang="ko-KR" sz="1600" dirty="0" smtClean="0"/>
              <a:t>Class score,</a:t>
            </a:r>
          </a:p>
          <a:p>
            <a:r>
              <a:rPr lang="en-US" altLang="ko-KR" sz="1600" dirty="0" smtClean="0"/>
              <a:t>Class </a:t>
            </a:r>
            <a:r>
              <a:rPr lang="ko-KR" altLang="en-US" sz="1600" dirty="0" smtClean="0"/>
              <a:t>만큼 나옴</a:t>
            </a:r>
            <a:endParaRPr lang="en-US" altLang="ko-KR" sz="1600" dirty="0" smtClean="0"/>
          </a:p>
        </p:txBody>
      </p:sp>
      <p:cxnSp>
        <p:nvCxnSpPr>
          <p:cNvPr id="21" name="직선 화살표 연결선 20"/>
          <p:cNvCxnSpPr/>
          <p:nvPr/>
        </p:nvCxnSpPr>
        <p:spPr>
          <a:xfrm flipH="1">
            <a:off x="3111624" y="4299638"/>
            <a:ext cx="1054722" cy="1491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911744" y="5881919"/>
            <a:ext cx="1311639" cy="338554"/>
          </a:xfrm>
          <a:prstGeom prst="rect">
            <a:avLst/>
          </a:prstGeom>
          <a:noFill/>
        </p:spPr>
        <p:txBody>
          <a:bodyPr wrap="square" rtlCol="0">
            <a:spAutoFit/>
          </a:bodyPr>
          <a:lstStyle/>
          <a:p>
            <a:r>
              <a:rPr lang="en-US" altLang="ko-KR" sz="1600" dirty="0" smtClean="0"/>
              <a:t>(cx, cy, w, h)</a:t>
            </a:r>
          </a:p>
        </p:txBody>
      </p:sp>
      <p:cxnSp>
        <p:nvCxnSpPr>
          <p:cNvPr id="24" name="직선 화살표 연결선 23"/>
          <p:cNvCxnSpPr/>
          <p:nvPr/>
        </p:nvCxnSpPr>
        <p:spPr>
          <a:xfrm>
            <a:off x="4400985" y="4299638"/>
            <a:ext cx="70161" cy="1582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984904" y="5881919"/>
            <a:ext cx="832161" cy="338554"/>
          </a:xfrm>
          <a:prstGeom prst="rect">
            <a:avLst/>
          </a:prstGeom>
          <a:noFill/>
        </p:spPr>
        <p:txBody>
          <a:bodyPr wrap="square" rtlCol="0">
            <a:spAutoFit/>
          </a:bodyPr>
          <a:lstStyle/>
          <a:p>
            <a:r>
              <a:rPr lang="en-US" altLang="ko-KR" sz="1600" dirty="0" smtClean="0"/>
              <a:t>Box </a:t>
            </a:r>
            <a:r>
              <a:rPr lang="ko-KR" altLang="en-US" sz="1600" dirty="0" smtClean="0"/>
              <a:t>수</a:t>
            </a:r>
            <a:endParaRPr lang="en-US" altLang="ko-KR" sz="1600" dirty="0" smtClean="0"/>
          </a:p>
        </p:txBody>
      </p:sp>
      <p:cxnSp>
        <p:nvCxnSpPr>
          <p:cNvPr id="27" name="직선 화살표 연결선 26"/>
          <p:cNvCxnSpPr/>
          <p:nvPr/>
        </p:nvCxnSpPr>
        <p:spPr>
          <a:xfrm>
            <a:off x="4794643" y="4299638"/>
            <a:ext cx="731226" cy="1449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직선 연결선 29"/>
          <p:cNvCxnSpPr/>
          <p:nvPr/>
        </p:nvCxnSpPr>
        <p:spPr>
          <a:xfrm>
            <a:off x="4528944" y="4299638"/>
            <a:ext cx="3937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5332240" y="5881919"/>
            <a:ext cx="1210924" cy="338554"/>
          </a:xfrm>
          <a:prstGeom prst="rect">
            <a:avLst/>
          </a:prstGeom>
          <a:noFill/>
        </p:spPr>
        <p:txBody>
          <a:bodyPr wrap="square" rtlCol="0">
            <a:spAutoFit/>
          </a:bodyPr>
          <a:lstStyle/>
          <a:p>
            <a:r>
              <a:rPr lang="en-US" altLang="ko-KR" sz="1600" dirty="0" smtClean="0"/>
              <a:t>locations</a:t>
            </a:r>
          </a:p>
        </p:txBody>
      </p:sp>
      <p:grpSp>
        <p:nvGrpSpPr>
          <p:cNvPr id="52" name="그룹 51"/>
          <p:cNvGrpSpPr/>
          <p:nvPr/>
        </p:nvGrpSpPr>
        <p:grpSpPr>
          <a:xfrm>
            <a:off x="7541119" y="3757348"/>
            <a:ext cx="2113377" cy="2033852"/>
            <a:chOff x="8415434" y="3774440"/>
            <a:chExt cx="2113377" cy="2033852"/>
          </a:xfrm>
          <a:solidFill>
            <a:srgbClr val="00B0F0"/>
          </a:solidFill>
        </p:grpSpPr>
        <p:sp>
          <p:nvSpPr>
            <p:cNvPr id="35" name="타원 34"/>
            <p:cNvSpPr/>
            <p:nvPr/>
          </p:nvSpPr>
          <p:spPr>
            <a:xfrm>
              <a:off x="9601200" y="4353229"/>
              <a:ext cx="294640" cy="29464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타원 35"/>
            <p:cNvSpPr/>
            <p:nvPr/>
          </p:nvSpPr>
          <p:spPr>
            <a:xfrm>
              <a:off x="8415434" y="3774440"/>
              <a:ext cx="294640" cy="29464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타원 36"/>
            <p:cNvSpPr/>
            <p:nvPr/>
          </p:nvSpPr>
          <p:spPr>
            <a:xfrm>
              <a:off x="8415434" y="4353229"/>
              <a:ext cx="294640" cy="29464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타원 37"/>
            <p:cNvSpPr/>
            <p:nvPr/>
          </p:nvSpPr>
          <p:spPr>
            <a:xfrm>
              <a:off x="8415434" y="4924184"/>
              <a:ext cx="294640" cy="29464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타원 38"/>
            <p:cNvSpPr/>
            <p:nvPr/>
          </p:nvSpPr>
          <p:spPr>
            <a:xfrm>
              <a:off x="9023023" y="3774440"/>
              <a:ext cx="294640" cy="29464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타원 39"/>
            <p:cNvSpPr/>
            <p:nvPr/>
          </p:nvSpPr>
          <p:spPr>
            <a:xfrm>
              <a:off x="9023023" y="4353229"/>
              <a:ext cx="294640" cy="29464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타원 40"/>
            <p:cNvSpPr/>
            <p:nvPr/>
          </p:nvSpPr>
          <p:spPr>
            <a:xfrm>
              <a:off x="9023023" y="4924184"/>
              <a:ext cx="294640" cy="29464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타원 41"/>
            <p:cNvSpPr/>
            <p:nvPr/>
          </p:nvSpPr>
          <p:spPr>
            <a:xfrm>
              <a:off x="9628597" y="3774440"/>
              <a:ext cx="294640" cy="29464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타원 43"/>
            <p:cNvSpPr/>
            <p:nvPr/>
          </p:nvSpPr>
          <p:spPr>
            <a:xfrm>
              <a:off x="9628597" y="4924184"/>
              <a:ext cx="294640" cy="29464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타원 44"/>
            <p:cNvSpPr/>
            <p:nvPr/>
          </p:nvSpPr>
          <p:spPr>
            <a:xfrm>
              <a:off x="10206774" y="4353229"/>
              <a:ext cx="294640" cy="29464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타원 45"/>
            <p:cNvSpPr/>
            <p:nvPr/>
          </p:nvSpPr>
          <p:spPr>
            <a:xfrm>
              <a:off x="10234171" y="3774440"/>
              <a:ext cx="294640" cy="29464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타원 46"/>
            <p:cNvSpPr/>
            <p:nvPr/>
          </p:nvSpPr>
          <p:spPr>
            <a:xfrm>
              <a:off x="10234171" y="4924184"/>
              <a:ext cx="294640" cy="29464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타원 47"/>
            <p:cNvSpPr/>
            <p:nvPr/>
          </p:nvSpPr>
          <p:spPr>
            <a:xfrm>
              <a:off x="8415434" y="5513652"/>
              <a:ext cx="294640" cy="29464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타원 48"/>
            <p:cNvSpPr/>
            <p:nvPr/>
          </p:nvSpPr>
          <p:spPr>
            <a:xfrm>
              <a:off x="9023023" y="5513652"/>
              <a:ext cx="294640" cy="29464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타원 49"/>
            <p:cNvSpPr/>
            <p:nvPr/>
          </p:nvSpPr>
          <p:spPr>
            <a:xfrm>
              <a:off x="9628597" y="5513652"/>
              <a:ext cx="294640" cy="29464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타원 50"/>
            <p:cNvSpPr/>
            <p:nvPr/>
          </p:nvSpPr>
          <p:spPr>
            <a:xfrm>
              <a:off x="10234171" y="5513652"/>
              <a:ext cx="294640" cy="29464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6" name="그룹 65"/>
          <p:cNvGrpSpPr/>
          <p:nvPr/>
        </p:nvGrpSpPr>
        <p:grpSpPr>
          <a:xfrm>
            <a:off x="9312127" y="3306089"/>
            <a:ext cx="2154535" cy="2745107"/>
            <a:chOff x="10152743" y="3306089"/>
            <a:chExt cx="2154535" cy="2745107"/>
          </a:xfrm>
        </p:grpSpPr>
        <p:cxnSp>
          <p:nvCxnSpPr>
            <p:cNvPr id="53" name="직선 화살표 연결선 52"/>
            <p:cNvCxnSpPr/>
            <p:nvPr/>
          </p:nvCxnSpPr>
          <p:spPr>
            <a:xfrm>
              <a:off x="10483314" y="5881919"/>
              <a:ext cx="5779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10995639" y="5344375"/>
              <a:ext cx="1311639" cy="338554"/>
            </a:xfrm>
            <a:prstGeom prst="rect">
              <a:avLst/>
            </a:prstGeom>
            <a:noFill/>
          </p:spPr>
          <p:txBody>
            <a:bodyPr wrap="square" rtlCol="0">
              <a:spAutoFit/>
            </a:bodyPr>
            <a:lstStyle/>
            <a:p>
              <a:r>
                <a:rPr lang="en-US" altLang="ko-KR" sz="1600" dirty="0" smtClean="0"/>
                <a:t>(cx, cy, w, h)</a:t>
              </a:r>
            </a:p>
          </p:txBody>
        </p:sp>
        <p:sp>
          <p:nvSpPr>
            <p:cNvPr id="58" name="TextBox 57"/>
            <p:cNvSpPr txBox="1"/>
            <p:nvPr/>
          </p:nvSpPr>
          <p:spPr>
            <a:xfrm>
              <a:off x="11130568" y="5712642"/>
              <a:ext cx="336094" cy="338554"/>
            </a:xfrm>
            <a:prstGeom prst="rect">
              <a:avLst/>
            </a:prstGeom>
            <a:noFill/>
          </p:spPr>
          <p:txBody>
            <a:bodyPr wrap="square" rtlCol="0">
              <a:spAutoFit/>
            </a:bodyPr>
            <a:lstStyle/>
            <a:p>
              <a:r>
                <a:rPr lang="en-US" altLang="ko-KR" sz="1600" dirty="0" smtClean="0"/>
                <a:t>c</a:t>
              </a:r>
            </a:p>
          </p:txBody>
        </p:sp>
        <p:cxnSp>
          <p:nvCxnSpPr>
            <p:cNvPr id="59" name="직선 화살표 연결선 58"/>
            <p:cNvCxnSpPr>
              <a:endCxn id="57" idx="1"/>
            </p:cNvCxnSpPr>
            <p:nvPr/>
          </p:nvCxnSpPr>
          <p:spPr>
            <a:xfrm>
              <a:off x="10539051" y="5513652"/>
              <a:ext cx="4565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p:cNvCxnSpPr>
              <a:endCxn id="63" idx="1"/>
            </p:cNvCxnSpPr>
            <p:nvPr/>
          </p:nvCxnSpPr>
          <p:spPr>
            <a:xfrm flipV="1">
              <a:off x="10152743" y="3475366"/>
              <a:ext cx="1082634" cy="497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1235377" y="3306089"/>
              <a:ext cx="832161" cy="338554"/>
            </a:xfrm>
            <a:prstGeom prst="rect">
              <a:avLst/>
            </a:prstGeom>
            <a:noFill/>
          </p:spPr>
          <p:txBody>
            <a:bodyPr wrap="square" rtlCol="0">
              <a:spAutoFit/>
            </a:bodyPr>
            <a:lstStyle/>
            <a:p>
              <a:r>
                <a:rPr lang="en-US" altLang="ko-KR" sz="1600" dirty="0"/>
                <a:t>k</a:t>
              </a:r>
              <a:endParaRPr lang="en-US" altLang="ko-KR" sz="1600" dirty="0" smtClean="0"/>
            </a:p>
          </p:txBody>
        </p:sp>
      </p:grpSp>
    </p:spTree>
    <p:extLst>
      <p:ext uri="{BB962C8B-B14F-4D97-AF65-F5344CB8AC3E}">
        <p14:creationId xmlns:p14="http://schemas.microsoft.com/office/powerpoint/2010/main" val="1859833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2"/>
                                        </p:tgtEl>
                                      </p:cBhvr>
                                    </p:animEffect>
                                    <p:set>
                                      <p:cBhvr>
                                        <p:cTn id="7" dur="1" fill="hold">
                                          <p:stCondLst>
                                            <p:cond delay="499"/>
                                          </p:stCondLst>
                                        </p:cTn>
                                        <p:tgtEl>
                                          <p:spTgt spid="5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fade">
                                      <p:cBhvr>
                                        <p:cTn id="12"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8189" y="189781"/>
            <a:ext cx="5943600" cy="369332"/>
          </a:xfrm>
          <a:prstGeom prst="rect">
            <a:avLst/>
          </a:prstGeom>
          <a:noFill/>
        </p:spPr>
        <p:txBody>
          <a:bodyPr wrap="square" rtlCol="0">
            <a:spAutoFit/>
          </a:bodyPr>
          <a:lstStyle/>
          <a:p>
            <a:r>
              <a:rPr lang="en-US" altLang="ko-KR" b="1" dirty="0" smtClean="0"/>
              <a:t>The Single Shot Detector (SSD) – 2.2 Training</a:t>
            </a:r>
            <a:endParaRPr lang="ko-KR" altLang="en-US" b="1" dirty="0"/>
          </a:p>
        </p:txBody>
      </p:sp>
      <p:sp>
        <p:nvSpPr>
          <p:cNvPr id="6" name="TextBox 5"/>
          <p:cNvSpPr txBox="1"/>
          <p:nvPr/>
        </p:nvSpPr>
        <p:spPr>
          <a:xfrm>
            <a:off x="388189" y="540715"/>
            <a:ext cx="4511615" cy="369332"/>
          </a:xfrm>
          <a:prstGeom prst="rect">
            <a:avLst/>
          </a:prstGeom>
          <a:noFill/>
        </p:spPr>
        <p:txBody>
          <a:bodyPr wrap="square" rtlCol="0">
            <a:spAutoFit/>
          </a:bodyPr>
          <a:lstStyle/>
          <a:p>
            <a:r>
              <a:rPr lang="en-US" altLang="ko-KR" dirty="0" smtClean="0"/>
              <a:t>Matching strategy</a:t>
            </a:r>
            <a:endParaRPr lang="ko-KR" altLang="en-US" dirty="0"/>
          </a:p>
        </p:txBody>
      </p:sp>
      <p:sp>
        <p:nvSpPr>
          <p:cNvPr id="8" name="TextBox 7"/>
          <p:cNvSpPr txBox="1"/>
          <p:nvPr/>
        </p:nvSpPr>
        <p:spPr>
          <a:xfrm>
            <a:off x="920869" y="1422580"/>
            <a:ext cx="10545793" cy="1477328"/>
          </a:xfrm>
          <a:prstGeom prst="rect">
            <a:avLst/>
          </a:prstGeom>
          <a:noFill/>
          <a:ln>
            <a:solidFill>
              <a:srgbClr val="FF0000"/>
            </a:solidFill>
          </a:ln>
        </p:spPr>
        <p:txBody>
          <a:bodyPr wrap="square" rtlCol="0">
            <a:spAutoFit/>
          </a:bodyPr>
          <a:lstStyle/>
          <a:p>
            <a:r>
              <a:rPr lang="en-US" altLang="ko-KR" dirty="0" smtClean="0"/>
              <a:t>For each ground truth box we are selecting from default boxes that vary over </a:t>
            </a:r>
            <a:r>
              <a:rPr lang="en-US" altLang="ko-KR" b="1" dirty="0" smtClean="0"/>
              <a:t>location, aspect ratio, and scale</a:t>
            </a:r>
            <a:endParaRPr lang="en-US" altLang="ko-KR" dirty="0"/>
          </a:p>
          <a:p>
            <a:r>
              <a:rPr lang="en-US" altLang="ko-KR" b="1" dirty="0" smtClean="0"/>
              <a:t>…</a:t>
            </a:r>
          </a:p>
          <a:p>
            <a:r>
              <a:rPr lang="en-US" altLang="ko-KR" dirty="0" smtClean="0"/>
              <a:t>Unlike </a:t>
            </a:r>
            <a:r>
              <a:rPr lang="en-US" altLang="ko-KR" dirty="0" err="1" smtClean="0"/>
              <a:t>MultiBox</a:t>
            </a:r>
            <a:r>
              <a:rPr lang="en-US" altLang="ko-KR" dirty="0" smtClean="0"/>
              <a:t>, we then match default boxes to any ground truth with </a:t>
            </a:r>
            <a:r>
              <a:rPr lang="en-US" altLang="ko-KR" dirty="0" err="1" smtClean="0"/>
              <a:t>jaccard</a:t>
            </a:r>
            <a:r>
              <a:rPr lang="en-US" altLang="ko-KR" dirty="0" smtClean="0"/>
              <a:t> overlap higher than a threshold (0.5)</a:t>
            </a:r>
          </a:p>
        </p:txBody>
      </p:sp>
      <p:grpSp>
        <p:nvGrpSpPr>
          <p:cNvPr id="12" name="그룹 11"/>
          <p:cNvGrpSpPr/>
          <p:nvPr/>
        </p:nvGrpSpPr>
        <p:grpSpPr>
          <a:xfrm>
            <a:off x="1513037" y="4177865"/>
            <a:ext cx="3895725" cy="1122459"/>
            <a:chOff x="920869" y="3350677"/>
            <a:chExt cx="3895725" cy="1122459"/>
          </a:xfrm>
        </p:grpSpPr>
        <p:sp>
          <p:nvSpPr>
            <p:cNvPr id="9" name="TextBox 8"/>
            <p:cNvSpPr txBox="1"/>
            <p:nvPr/>
          </p:nvSpPr>
          <p:spPr>
            <a:xfrm>
              <a:off x="1007133" y="3350677"/>
              <a:ext cx="3648973" cy="338554"/>
            </a:xfrm>
            <a:prstGeom prst="rect">
              <a:avLst/>
            </a:prstGeom>
            <a:noFill/>
            <a:ln>
              <a:solidFill>
                <a:schemeClr val="tx1"/>
              </a:solidFill>
            </a:ln>
          </p:spPr>
          <p:txBody>
            <a:bodyPr wrap="square" rtlCol="0">
              <a:spAutoFit/>
            </a:bodyPr>
            <a:lstStyle/>
            <a:p>
              <a:pPr algn="ctr"/>
              <a:r>
                <a:rPr lang="en-US" altLang="ko-KR" sz="1600" dirty="0" err="1" smtClean="0"/>
                <a:t>Jaccard</a:t>
              </a:r>
              <a:r>
                <a:rPr lang="en-US" altLang="ko-KR" sz="1600" dirty="0" smtClean="0"/>
                <a:t> overlap</a:t>
              </a:r>
            </a:p>
          </p:txBody>
        </p:sp>
        <p:pic>
          <p:nvPicPr>
            <p:cNvPr id="10" name="그림 9"/>
            <p:cNvPicPr>
              <a:picLocks noChangeAspect="1"/>
            </p:cNvPicPr>
            <p:nvPr/>
          </p:nvPicPr>
          <p:blipFill>
            <a:blip r:embed="rId2"/>
            <a:stretch>
              <a:fillRect/>
            </a:stretch>
          </p:blipFill>
          <p:spPr>
            <a:xfrm>
              <a:off x="920869" y="3701611"/>
              <a:ext cx="3895725" cy="771525"/>
            </a:xfrm>
            <a:prstGeom prst="rect">
              <a:avLst/>
            </a:prstGeom>
          </p:spPr>
        </p:pic>
      </p:grpSp>
      <p:sp>
        <p:nvSpPr>
          <p:cNvPr id="13" name="TextBox 12"/>
          <p:cNvSpPr txBox="1"/>
          <p:nvPr/>
        </p:nvSpPr>
        <p:spPr>
          <a:xfrm>
            <a:off x="5977705" y="4308208"/>
            <a:ext cx="5184875" cy="1077218"/>
          </a:xfrm>
          <a:prstGeom prst="rect">
            <a:avLst/>
          </a:prstGeom>
          <a:noFill/>
        </p:spPr>
        <p:txBody>
          <a:bodyPr wrap="square" rtlCol="0">
            <a:spAutoFit/>
          </a:bodyPr>
          <a:lstStyle/>
          <a:p>
            <a:r>
              <a:rPr lang="en-US" altLang="ko-KR" sz="1600" dirty="0" err="1" smtClean="0"/>
              <a:t>Jaccard</a:t>
            </a:r>
            <a:r>
              <a:rPr lang="en-US" altLang="ko-KR" sz="1600" dirty="0" smtClean="0"/>
              <a:t> overlap</a:t>
            </a:r>
            <a:r>
              <a:rPr lang="ko-KR" altLang="en-US" sz="1600" dirty="0" smtClean="0"/>
              <a:t>이 </a:t>
            </a:r>
            <a:r>
              <a:rPr lang="en-US" altLang="ko-KR" sz="1600" dirty="0" smtClean="0"/>
              <a:t>0.5 </a:t>
            </a:r>
            <a:r>
              <a:rPr lang="ko-KR" altLang="en-US" sz="1600" dirty="0" smtClean="0"/>
              <a:t>이상이면</a:t>
            </a:r>
            <a:endParaRPr lang="en-US" altLang="ko-KR" sz="1600" dirty="0" smtClean="0"/>
          </a:p>
          <a:p>
            <a:r>
              <a:rPr lang="en-US" altLang="ko-KR" sz="1600" dirty="0" err="1" smtClean="0"/>
              <a:t>Mached</a:t>
            </a:r>
            <a:r>
              <a:rPr lang="en-US" altLang="ko-KR" sz="1600" dirty="0" smtClean="0"/>
              <a:t> default box</a:t>
            </a:r>
            <a:r>
              <a:rPr lang="ko-KR" altLang="en-US" sz="1600" dirty="0" smtClean="0"/>
              <a:t>로 본다</a:t>
            </a:r>
            <a:endParaRPr lang="en-US" altLang="ko-KR" sz="1600" dirty="0" smtClean="0"/>
          </a:p>
          <a:p>
            <a:r>
              <a:rPr lang="en-US" altLang="ko-KR" sz="1600" dirty="0" smtClean="0"/>
              <a:t>(positive negative</a:t>
            </a:r>
            <a:r>
              <a:rPr lang="ko-KR" altLang="en-US" sz="1600" dirty="0" smtClean="0"/>
              <a:t>는 </a:t>
            </a:r>
            <a:r>
              <a:rPr lang="en-US" altLang="ko-KR" sz="1600" dirty="0" err="1" smtClean="0"/>
              <a:t>mached</a:t>
            </a:r>
            <a:r>
              <a:rPr lang="en-US" altLang="ko-KR" sz="1600" dirty="0" smtClean="0"/>
              <a:t> default box </a:t>
            </a:r>
            <a:r>
              <a:rPr lang="ko-KR" altLang="en-US" sz="1600" dirty="0" smtClean="0"/>
              <a:t>중에서 결정</a:t>
            </a:r>
            <a:r>
              <a:rPr lang="en-US" altLang="ko-KR" sz="1600" dirty="0" smtClean="0"/>
              <a:t>,</a:t>
            </a:r>
          </a:p>
          <a:p>
            <a:r>
              <a:rPr lang="en-US" altLang="ko-KR" sz="1600" dirty="0"/>
              <a:t> </a:t>
            </a:r>
            <a:r>
              <a:rPr lang="en-US" altLang="ko-KR" sz="1600" dirty="0" smtClean="0"/>
              <a:t>match</a:t>
            </a:r>
            <a:r>
              <a:rPr lang="ko-KR" altLang="en-US" sz="1600" dirty="0" smtClean="0"/>
              <a:t>되지 않은 </a:t>
            </a:r>
            <a:r>
              <a:rPr lang="en-US" altLang="ko-KR" sz="1600" dirty="0" smtClean="0"/>
              <a:t>box</a:t>
            </a:r>
            <a:r>
              <a:rPr lang="ko-KR" altLang="en-US" sz="1600" dirty="0" smtClean="0"/>
              <a:t>는 버림</a:t>
            </a:r>
            <a:r>
              <a:rPr lang="en-US" altLang="ko-KR" sz="1600" dirty="0" smtClean="0"/>
              <a:t>)</a:t>
            </a:r>
          </a:p>
        </p:txBody>
      </p:sp>
    </p:spTree>
    <p:extLst>
      <p:ext uri="{BB962C8B-B14F-4D97-AF65-F5344CB8AC3E}">
        <p14:creationId xmlns:p14="http://schemas.microsoft.com/office/powerpoint/2010/main" val="54984158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8189" y="189781"/>
            <a:ext cx="5943600" cy="369332"/>
          </a:xfrm>
          <a:prstGeom prst="rect">
            <a:avLst/>
          </a:prstGeom>
          <a:noFill/>
        </p:spPr>
        <p:txBody>
          <a:bodyPr wrap="square" rtlCol="0">
            <a:spAutoFit/>
          </a:bodyPr>
          <a:lstStyle/>
          <a:p>
            <a:r>
              <a:rPr lang="en-US" altLang="ko-KR" b="1" dirty="0" smtClean="0"/>
              <a:t>The Single Shot Detector (SSD) – 2.2 Training</a:t>
            </a:r>
            <a:endParaRPr lang="ko-KR" altLang="en-US" b="1" dirty="0"/>
          </a:p>
        </p:txBody>
      </p:sp>
      <p:sp>
        <p:nvSpPr>
          <p:cNvPr id="5" name="TextBox 4"/>
          <p:cNvSpPr txBox="1"/>
          <p:nvPr/>
        </p:nvSpPr>
        <p:spPr>
          <a:xfrm>
            <a:off x="388189" y="540715"/>
            <a:ext cx="4511615" cy="369332"/>
          </a:xfrm>
          <a:prstGeom prst="rect">
            <a:avLst/>
          </a:prstGeom>
          <a:noFill/>
        </p:spPr>
        <p:txBody>
          <a:bodyPr wrap="square" rtlCol="0">
            <a:spAutoFit/>
          </a:bodyPr>
          <a:lstStyle/>
          <a:p>
            <a:r>
              <a:rPr lang="en-US" altLang="ko-KR" dirty="0" smtClean="0"/>
              <a:t>Training objective</a:t>
            </a:r>
            <a:endParaRPr lang="ko-KR" altLang="en-US" dirty="0"/>
          </a:p>
        </p:txBody>
      </p:sp>
      <mc:AlternateContent xmlns:mc="http://schemas.openxmlformats.org/markup-compatibility/2006" xmlns:a14="http://schemas.microsoft.com/office/drawing/2010/main">
        <mc:Choice Requires="a14">
          <p:sp>
            <p:nvSpPr>
              <p:cNvPr id="6" name="TextBox 5"/>
              <p:cNvSpPr txBox="1"/>
              <p:nvPr/>
            </p:nvSpPr>
            <p:spPr>
              <a:xfrm>
                <a:off x="920869" y="1422580"/>
                <a:ext cx="10545793" cy="1605568"/>
              </a:xfrm>
              <a:prstGeom prst="rect">
                <a:avLst/>
              </a:prstGeom>
              <a:noFill/>
              <a:ln>
                <a:solidFill>
                  <a:srgbClr val="FF0000"/>
                </a:solidFill>
              </a:ln>
            </p:spPr>
            <p:txBody>
              <a:bodyPr wrap="square" rtlCol="0">
                <a:spAutoFit/>
              </a:bodyPr>
              <a:lstStyle/>
              <a:p>
                <a:r>
                  <a:rPr lang="en-US" altLang="ko-KR" dirty="0" smtClean="0"/>
                  <a:t>Let </a:t>
                </a:r>
                <a14:m>
                  <m:oMath xmlns:m="http://schemas.openxmlformats.org/officeDocument/2006/math">
                    <m:sSubSup>
                      <m:sSubSupPr>
                        <m:ctrlPr>
                          <a:rPr lang="en-US" altLang="ko-KR" b="1" i="1" smtClean="0">
                            <a:latin typeface="Cambria Math" panose="02040503050406030204" pitchFamily="18" charset="0"/>
                          </a:rPr>
                        </m:ctrlPr>
                      </m:sSubSupPr>
                      <m:e>
                        <m:r>
                          <a:rPr lang="en-US" altLang="ko-KR" b="1" i="1" smtClean="0">
                            <a:latin typeface="Cambria Math" panose="02040503050406030204" pitchFamily="18" charset="0"/>
                          </a:rPr>
                          <m:t>𝒙</m:t>
                        </m:r>
                      </m:e>
                      <m:sub>
                        <m:r>
                          <a:rPr lang="en-US" altLang="ko-KR" b="1" i="1" smtClean="0">
                            <a:latin typeface="Cambria Math" panose="02040503050406030204" pitchFamily="18" charset="0"/>
                          </a:rPr>
                          <m:t>𝒊𝒋</m:t>
                        </m:r>
                      </m:sub>
                      <m:sup>
                        <m:r>
                          <a:rPr lang="en-US" altLang="ko-KR" b="1" i="1" smtClean="0">
                            <a:latin typeface="Cambria Math" panose="02040503050406030204" pitchFamily="18" charset="0"/>
                          </a:rPr>
                          <m:t>𝒑</m:t>
                        </m:r>
                      </m:sup>
                    </m:sSubSup>
                    <m:r>
                      <a:rPr lang="en-US" altLang="ko-KR" b="1" i="0" smtClean="0">
                        <a:latin typeface="Cambria Math" panose="02040503050406030204" pitchFamily="18" charset="0"/>
                      </a:rPr>
                      <m:t>=</m:t>
                    </m:r>
                    <m:d>
                      <m:dPr>
                        <m:begChr m:val="{"/>
                        <m:endChr m:val="}"/>
                        <m:ctrlPr>
                          <a:rPr lang="en-US" altLang="ko-KR" b="1" i="1" smtClean="0">
                            <a:latin typeface="Cambria Math" panose="02040503050406030204" pitchFamily="18" charset="0"/>
                          </a:rPr>
                        </m:ctrlPr>
                      </m:dPr>
                      <m:e>
                        <m:r>
                          <a:rPr lang="en-US" altLang="ko-KR" b="1" i="0" smtClean="0">
                            <a:latin typeface="Cambria Math" panose="02040503050406030204" pitchFamily="18" charset="0"/>
                          </a:rPr>
                          <m:t>𝟏</m:t>
                        </m:r>
                        <m:r>
                          <a:rPr lang="en-US" altLang="ko-KR" b="1" i="0" smtClean="0">
                            <a:latin typeface="Cambria Math" panose="02040503050406030204" pitchFamily="18" charset="0"/>
                          </a:rPr>
                          <m:t>,</m:t>
                        </m:r>
                        <m:r>
                          <a:rPr lang="en-US" altLang="ko-KR" b="1" i="0" smtClean="0">
                            <a:latin typeface="Cambria Math" panose="02040503050406030204" pitchFamily="18" charset="0"/>
                          </a:rPr>
                          <m:t>𝟎</m:t>
                        </m:r>
                      </m:e>
                    </m:d>
                  </m:oMath>
                </a14:m>
                <a:r>
                  <a:rPr lang="en-US" altLang="ko-KR" dirty="0" smtClean="0"/>
                  <a:t> be an indicator for matching the </a:t>
                </a:r>
                <a:r>
                  <a:rPr lang="en-US" altLang="ko-KR" b="1" i="1" dirty="0" err="1" smtClean="0">
                    <a:latin typeface="Cambria Math" panose="02040503050406030204" pitchFamily="18" charset="0"/>
                  </a:rPr>
                  <a:t>i</a:t>
                </a:r>
                <a:r>
                  <a:rPr lang="en-US" altLang="ko-KR" dirty="0" err="1" smtClean="0"/>
                  <a:t>-th</a:t>
                </a:r>
                <a:r>
                  <a:rPr lang="en-US" altLang="ko-KR" dirty="0" smtClean="0"/>
                  <a:t> </a:t>
                </a:r>
                <a:r>
                  <a:rPr lang="en-US" altLang="ko-KR" dirty="0" err="1" smtClean="0"/>
                  <a:t>defualt</a:t>
                </a:r>
                <a:r>
                  <a:rPr lang="en-US" altLang="ko-KR" dirty="0" smtClean="0"/>
                  <a:t> box to the </a:t>
                </a:r>
                <a:r>
                  <a:rPr lang="en-US" altLang="ko-KR" b="1" i="1" dirty="0" smtClean="0">
                    <a:latin typeface="Cambria Math" panose="02040503050406030204" pitchFamily="18" charset="0"/>
                  </a:rPr>
                  <a:t>j</a:t>
                </a:r>
                <a:r>
                  <a:rPr lang="en-US" altLang="ko-KR" dirty="0" smtClean="0"/>
                  <a:t>-</a:t>
                </a:r>
                <a:r>
                  <a:rPr lang="en-US" altLang="ko-KR" dirty="0" err="1" smtClean="0"/>
                  <a:t>th</a:t>
                </a:r>
                <a:r>
                  <a:rPr lang="en-US" altLang="ko-KR" dirty="0" smtClean="0"/>
                  <a:t> ground</a:t>
                </a:r>
                <a:r>
                  <a:rPr lang="ko-KR" altLang="en-US" dirty="0" smtClean="0"/>
                  <a:t> </a:t>
                </a:r>
                <a:r>
                  <a:rPr lang="en-US" altLang="ko-KR" dirty="0" smtClean="0"/>
                  <a:t>truth box of category </a:t>
                </a:r>
                <a:r>
                  <a:rPr lang="en-US" altLang="ko-KR" b="1" i="1" dirty="0">
                    <a:latin typeface="Cambria Math" panose="02040503050406030204" pitchFamily="18" charset="0"/>
                  </a:rPr>
                  <a:t>p</a:t>
                </a:r>
                <a:r>
                  <a:rPr lang="en-US" altLang="ko-KR" b="1" dirty="0" smtClean="0"/>
                  <a:t>. </a:t>
                </a:r>
              </a:p>
              <a:p>
                <a:r>
                  <a:rPr lang="en-US" altLang="ko-KR" dirty="0" smtClean="0"/>
                  <a:t>In the matching strategy above, we can have </a:t>
                </a:r>
                <a14:m>
                  <m:oMath xmlns:m="http://schemas.openxmlformats.org/officeDocument/2006/math">
                    <m:nary>
                      <m:naryPr>
                        <m:chr m:val="∑"/>
                        <m:supHide m:val="on"/>
                        <m:ctrlPr>
                          <a:rPr lang="en-US" altLang="ko-KR" b="1" i="1" smtClean="0">
                            <a:latin typeface="Cambria Math" panose="02040503050406030204" pitchFamily="18" charset="0"/>
                          </a:rPr>
                        </m:ctrlPr>
                      </m:naryPr>
                      <m:sub>
                        <m:r>
                          <m:rPr>
                            <m:brk m:alnAt="7"/>
                          </m:rPr>
                          <a:rPr lang="en-US" altLang="ko-KR" b="1" i="1" smtClean="0">
                            <a:latin typeface="Cambria Math" panose="02040503050406030204" pitchFamily="18" charset="0"/>
                          </a:rPr>
                          <m:t>𝒊</m:t>
                        </m:r>
                      </m:sub>
                      <m:sup/>
                      <m:e>
                        <m:sSubSup>
                          <m:sSubSupPr>
                            <m:ctrlPr>
                              <a:rPr lang="en-US" altLang="ko-KR" b="1" i="1" smtClean="0">
                                <a:latin typeface="Cambria Math" panose="02040503050406030204" pitchFamily="18" charset="0"/>
                              </a:rPr>
                            </m:ctrlPr>
                          </m:sSubSupPr>
                          <m:e>
                            <m:r>
                              <a:rPr lang="en-US" altLang="ko-KR" b="1" i="1" smtClean="0">
                                <a:latin typeface="Cambria Math" panose="02040503050406030204" pitchFamily="18" charset="0"/>
                              </a:rPr>
                              <m:t>𝒙</m:t>
                            </m:r>
                          </m:e>
                          <m:sub>
                            <m:r>
                              <a:rPr lang="en-US" altLang="ko-KR" b="1" i="1" smtClean="0">
                                <a:latin typeface="Cambria Math" panose="02040503050406030204" pitchFamily="18" charset="0"/>
                              </a:rPr>
                              <m:t>𝒊𝒋</m:t>
                            </m:r>
                          </m:sub>
                          <m:sup>
                            <m:r>
                              <a:rPr lang="en-US" altLang="ko-KR" b="1" i="1" smtClean="0">
                                <a:latin typeface="Cambria Math" panose="02040503050406030204" pitchFamily="18" charset="0"/>
                              </a:rPr>
                              <m:t>𝒑</m:t>
                            </m:r>
                          </m:sup>
                        </m:sSubSup>
                      </m:e>
                    </m:nary>
                    <m:r>
                      <a:rPr lang="en-US" altLang="ko-KR" b="1" i="0" smtClean="0">
                        <a:latin typeface="Cambria Math" panose="02040503050406030204" pitchFamily="18" charset="0"/>
                      </a:rPr>
                      <m:t>≥</m:t>
                    </m:r>
                    <m:r>
                      <a:rPr lang="en-US" altLang="ko-KR" b="1" i="0" smtClean="0">
                        <a:latin typeface="Cambria Math" panose="02040503050406030204" pitchFamily="18" charset="0"/>
                      </a:rPr>
                      <m:t>𝟏</m:t>
                    </m:r>
                    <m:r>
                      <a:rPr lang="en-US" altLang="ko-KR" b="1" i="0" smtClean="0">
                        <a:latin typeface="Cambria Math" panose="02040503050406030204" pitchFamily="18" charset="0"/>
                      </a:rPr>
                      <m:t>.</m:t>
                    </m:r>
                  </m:oMath>
                </a14:m>
                <a:endParaRPr lang="en-US" altLang="ko-KR" b="1" dirty="0" smtClean="0"/>
              </a:p>
              <a:p>
                <a:r>
                  <a:rPr lang="en-US" altLang="ko-KR" dirty="0" smtClean="0"/>
                  <a:t>The overall </a:t>
                </a:r>
                <a:r>
                  <a:rPr lang="en-US" altLang="ko-KR" b="1" dirty="0" smtClean="0"/>
                  <a:t>objective loss function </a:t>
                </a:r>
                <a:r>
                  <a:rPr lang="en-US" altLang="ko-KR" dirty="0" smtClean="0"/>
                  <a:t>is a weighted sum of </a:t>
                </a:r>
                <a:r>
                  <a:rPr lang="en-US" altLang="ko-KR" b="1" dirty="0" smtClean="0"/>
                  <a:t>the localization loss (</a:t>
                </a:r>
                <a:r>
                  <a:rPr lang="en-US" altLang="ko-KR" b="1" dirty="0" err="1" smtClean="0"/>
                  <a:t>loc</a:t>
                </a:r>
                <a:r>
                  <a:rPr lang="en-US" altLang="ko-KR" b="1" dirty="0" smtClean="0"/>
                  <a:t>) </a:t>
                </a:r>
                <a:r>
                  <a:rPr lang="en-US" altLang="ko-KR" dirty="0" smtClean="0"/>
                  <a:t>and </a:t>
                </a:r>
              </a:p>
              <a:p>
                <a:r>
                  <a:rPr lang="en-US" altLang="ko-KR" b="1" dirty="0" smtClean="0"/>
                  <a:t>the confidence loss (</a:t>
                </a:r>
                <a:r>
                  <a:rPr lang="en-US" altLang="ko-KR" b="1" dirty="0" err="1" smtClean="0"/>
                  <a:t>conf</a:t>
                </a:r>
                <a:r>
                  <a:rPr lang="en-US" altLang="ko-KR" b="1" dirty="0" smtClean="0"/>
                  <a:t>):</a:t>
                </a:r>
              </a:p>
            </p:txBody>
          </p:sp>
        </mc:Choice>
        <mc:Fallback xmlns="">
          <p:sp>
            <p:nvSpPr>
              <p:cNvPr id="6" name="TextBox 5"/>
              <p:cNvSpPr txBox="1">
                <a:spLocks noRot="1" noChangeAspect="1" noMove="1" noResize="1" noEditPoints="1" noAdjustHandles="1" noChangeArrowheads="1" noChangeShapeType="1" noTextEdit="1"/>
              </p:cNvSpPr>
              <p:nvPr/>
            </p:nvSpPr>
            <p:spPr>
              <a:xfrm>
                <a:off x="920869" y="1422580"/>
                <a:ext cx="10545793" cy="1605568"/>
              </a:xfrm>
              <a:prstGeom prst="rect">
                <a:avLst/>
              </a:prstGeom>
              <a:blipFill rotWithShape="0">
                <a:blip r:embed="rId2"/>
                <a:stretch>
                  <a:fillRect l="-404" t="-752" b="-5263"/>
                </a:stretch>
              </a:blipFill>
              <a:ln>
                <a:solidFill>
                  <a:srgbClr val="FF0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920869" y="3184484"/>
                <a:ext cx="9270446" cy="957570"/>
              </a:xfrm>
              <a:prstGeom prst="rect">
                <a:avLst/>
              </a:prstGeom>
              <a:noFill/>
            </p:spPr>
            <p:txBody>
              <a:bodyPr wrap="square" rtlCol="0">
                <a:spAutoFit/>
              </a:bodyPr>
              <a:lstStyle/>
              <a:p>
                <a14:m>
                  <m:oMath xmlns:m="http://schemas.openxmlformats.org/officeDocument/2006/math">
                    <m:sSubSup>
                      <m:sSubSupPr>
                        <m:ctrlPr>
                          <a:rPr lang="en-US" altLang="ko-KR" sz="1600" b="1" i="1" smtClean="0">
                            <a:latin typeface="Cambria Math" panose="02040503050406030204" pitchFamily="18" charset="0"/>
                          </a:rPr>
                        </m:ctrlPr>
                      </m:sSubSupPr>
                      <m:e>
                        <m:r>
                          <a:rPr lang="en-US" altLang="ko-KR" sz="1600" b="1" i="1" smtClean="0">
                            <a:latin typeface="Cambria Math" panose="02040503050406030204" pitchFamily="18" charset="0"/>
                          </a:rPr>
                          <m:t>𝒙</m:t>
                        </m:r>
                      </m:e>
                      <m:sub>
                        <m:r>
                          <a:rPr lang="en-US" altLang="ko-KR" sz="1600" b="1" i="1" smtClean="0">
                            <a:latin typeface="Cambria Math" panose="02040503050406030204" pitchFamily="18" charset="0"/>
                          </a:rPr>
                          <m:t>𝒊𝒋</m:t>
                        </m:r>
                      </m:sub>
                      <m:sup>
                        <m:r>
                          <a:rPr lang="en-US" altLang="ko-KR" sz="1600" b="1" i="1" smtClean="0">
                            <a:latin typeface="Cambria Math" panose="02040503050406030204" pitchFamily="18" charset="0"/>
                          </a:rPr>
                          <m:t>𝒑</m:t>
                        </m:r>
                      </m:sup>
                    </m:sSubSup>
                    <m:r>
                      <a:rPr lang="en-US" altLang="ko-KR" sz="1600" b="1" i="0" smtClean="0">
                        <a:latin typeface="Cambria Math" panose="02040503050406030204" pitchFamily="18" charset="0"/>
                      </a:rPr>
                      <m:t> </m:t>
                    </m:r>
                  </m:oMath>
                </a14:m>
                <a:r>
                  <a:rPr lang="ko-KR" altLang="en-US" sz="1600" dirty="0" smtClean="0"/>
                  <a:t>이 </a:t>
                </a:r>
                <a:r>
                  <a:rPr lang="en-US" altLang="ko-KR" sz="1600" dirty="0" smtClean="0"/>
                  <a:t>1</a:t>
                </a:r>
                <a:r>
                  <a:rPr lang="ko-KR" altLang="en-US" sz="1600" dirty="0" smtClean="0"/>
                  <a:t>인 애들은 </a:t>
                </a:r>
                <a:r>
                  <a:rPr lang="en-US" altLang="ko-KR" sz="1600" dirty="0" smtClean="0"/>
                  <a:t>matched default box </a:t>
                </a:r>
                <a:r>
                  <a:rPr lang="ko-KR" altLang="en-US" sz="1600" dirty="0" smtClean="0"/>
                  <a:t>임</a:t>
                </a:r>
                <a:endParaRPr lang="en-US" altLang="ko-KR" sz="1600" dirty="0" smtClean="0"/>
              </a:p>
              <a:p>
                <a:r>
                  <a:rPr lang="ko-KR" altLang="en-US" sz="1600" dirty="0" smtClean="0"/>
                  <a:t>우리의 </a:t>
                </a:r>
                <a:r>
                  <a:rPr lang="en-US" altLang="ko-KR" sz="1600" dirty="0" smtClean="0"/>
                  <a:t>match </a:t>
                </a:r>
                <a:r>
                  <a:rPr lang="ko-KR" altLang="en-US" sz="1600" dirty="0" smtClean="0"/>
                  <a:t>전략에 따르면</a:t>
                </a:r>
                <a:r>
                  <a:rPr lang="en-US" altLang="ko-KR" sz="1600" dirty="0" smtClean="0"/>
                  <a:t>(</a:t>
                </a:r>
                <a:r>
                  <a:rPr lang="en-US" altLang="ko-KR" sz="1600" dirty="0" err="1" smtClean="0"/>
                  <a:t>jaccard</a:t>
                </a:r>
                <a:r>
                  <a:rPr lang="en-US" altLang="ko-KR" sz="1600" dirty="0" smtClean="0"/>
                  <a:t> overlap</a:t>
                </a:r>
                <a:r>
                  <a:rPr lang="ko-KR" altLang="en-US" sz="1600" dirty="0" smtClean="0"/>
                  <a:t>이 </a:t>
                </a:r>
                <a:r>
                  <a:rPr lang="en-US" altLang="ko-KR" sz="1600" dirty="0" smtClean="0"/>
                  <a:t>0.5</a:t>
                </a:r>
                <a:r>
                  <a:rPr lang="ko-KR" altLang="en-US" sz="1600" dirty="0" smtClean="0"/>
                  <a:t>보다 크면 </a:t>
                </a:r>
                <a:r>
                  <a:rPr lang="en-US" altLang="ko-KR" sz="1600" dirty="0" smtClean="0"/>
                  <a:t>matched box</a:t>
                </a:r>
                <a:r>
                  <a:rPr lang="ko-KR" altLang="en-US" sz="1600" dirty="0" smtClean="0"/>
                  <a:t>로 봄</a:t>
                </a:r>
                <a:r>
                  <a:rPr lang="en-US" altLang="ko-KR" sz="1600" dirty="0" smtClean="0"/>
                  <a:t>) </a:t>
                </a:r>
              </a:p>
              <a:p>
                <a:r>
                  <a:rPr lang="en-US" altLang="ko-KR" sz="1600" dirty="0" smtClean="0"/>
                  <a:t>Matched default box</a:t>
                </a:r>
                <a:r>
                  <a:rPr lang="ko-KR" altLang="en-US" sz="1600" dirty="0" smtClean="0"/>
                  <a:t>는 </a:t>
                </a:r>
                <a:r>
                  <a:rPr lang="en-US" altLang="ko-KR" sz="1600" dirty="0" smtClean="0"/>
                  <a:t>1</a:t>
                </a:r>
                <a:r>
                  <a:rPr lang="ko-KR" altLang="en-US" sz="1600" dirty="0" smtClean="0"/>
                  <a:t>개 이상이 나오게 됨 </a:t>
                </a:r>
                <a:r>
                  <a:rPr lang="en-US" altLang="ko-KR" sz="1600" dirty="0" smtClean="0"/>
                  <a:t>(</a:t>
                </a:r>
                <a14:m>
                  <m:oMath xmlns:m="http://schemas.openxmlformats.org/officeDocument/2006/math">
                    <m:nary>
                      <m:naryPr>
                        <m:chr m:val="∑"/>
                        <m:supHide m:val="on"/>
                        <m:ctrlPr>
                          <a:rPr lang="en-US" altLang="ko-KR" sz="1600" b="1" i="1" smtClean="0">
                            <a:latin typeface="Cambria Math" panose="02040503050406030204" pitchFamily="18" charset="0"/>
                          </a:rPr>
                        </m:ctrlPr>
                      </m:naryPr>
                      <m:sub>
                        <m:r>
                          <m:rPr>
                            <m:brk m:alnAt="7"/>
                          </m:rPr>
                          <a:rPr lang="en-US" altLang="ko-KR" sz="1600" b="1" i="1" smtClean="0">
                            <a:latin typeface="Cambria Math" panose="02040503050406030204" pitchFamily="18" charset="0"/>
                          </a:rPr>
                          <m:t>𝒊</m:t>
                        </m:r>
                      </m:sub>
                      <m:sup/>
                      <m:e>
                        <m:sSubSup>
                          <m:sSubSupPr>
                            <m:ctrlPr>
                              <a:rPr lang="en-US" altLang="ko-KR" sz="1600" b="1" i="1" smtClean="0">
                                <a:latin typeface="Cambria Math" panose="02040503050406030204" pitchFamily="18" charset="0"/>
                              </a:rPr>
                            </m:ctrlPr>
                          </m:sSubSupPr>
                          <m:e>
                            <m:r>
                              <a:rPr lang="en-US" altLang="ko-KR" sz="1600" b="1" i="1" smtClean="0">
                                <a:latin typeface="Cambria Math" panose="02040503050406030204" pitchFamily="18" charset="0"/>
                              </a:rPr>
                              <m:t>𝒙</m:t>
                            </m:r>
                          </m:e>
                          <m:sub>
                            <m:r>
                              <a:rPr lang="en-US" altLang="ko-KR" sz="1600" b="1" i="1" smtClean="0">
                                <a:latin typeface="Cambria Math" panose="02040503050406030204" pitchFamily="18" charset="0"/>
                              </a:rPr>
                              <m:t>𝒊𝒋</m:t>
                            </m:r>
                          </m:sub>
                          <m:sup>
                            <m:r>
                              <a:rPr lang="en-US" altLang="ko-KR" sz="1600" b="1" i="1" smtClean="0">
                                <a:latin typeface="Cambria Math" panose="02040503050406030204" pitchFamily="18" charset="0"/>
                              </a:rPr>
                              <m:t>𝒑</m:t>
                            </m:r>
                          </m:sup>
                        </m:sSubSup>
                      </m:e>
                    </m:nary>
                    <m:r>
                      <a:rPr lang="en-US" altLang="ko-KR" sz="1600" b="1" i="0" smtClean="0">
                        <a:latin typeface="Cambria Math" panose="02040503050406030204" pitchFamily="18" charset="0"/>
                      </a:rPr>
                      <m:t>≥</m:t>
                    </m:r>
                    <m:r>
                      <a:rPr lang="en-US" altLang="ko-KR" sz="1600" b="1" i="0" smtClean="0">
                        <a:latin typeface="Cambria Math" panose="02040503050406030204" pitchFamily="18" charset="0"/>
                      </a:rPr>
                      <m:t>𝟏</m:t>
                    </m:r>
                    <m:r>
                      <a:rPr lang="en-US" altLang="ko-KR" sz="1600" b="0" i="0" smtClean="0">
                        <a:latin typeface="Cambria Math" panose="02040503050406030204" pitchFamily="18" charset="0"/>
                      </a:rPr>
                      <m:t>)</m:t>
                    </m:r>
                  </m:oMath>
                </a14:m>
                <a:endParaRPr lang="en-US" altLang="ko-KR" sz="1600" dirty="0" smtClean="0"/>
              </a:p>
            </p:txBody>
          </p:sp>
        </mc:Choice>
        <mc:Fallback xmlns="">
          <p:sp>
            <p:nvSpPr>
              <p:cNvPr id="12" name="TextBox 11"/>
              <p:cNvSpPr txBox="1">
                <a:spLocks noRot="1" noChangeAspect="1" noMove="1" noResize="1" noEditPoints="1" noAdjustHandles="1" noChangeArrowheads="1" noChangeShapeType="1" noTextEdit="1"/>
              </p:cNvSpPr>
              <p:nvPr/>
            </p:nvSpPr>
            <p:spPr>
              <a:xfrm>
                <a:off x="920869" y="3184484"/>
                <a:ext cx="9270446" cy="957570"/>
              </a:xfrm>
              <a:prstGeom prst="rect">
                <a:avLst/>
              </a:prstGeom>
              <a:blipFill rotWithShape="0">
                <a:blip r:embed="rId3"/>
                <a:stretch>
                  <a:fillRect l="-329" t="-1274" b="-55414"/>
                </a:stretch>
              </a:blipFill>
            </p:spPr>
            <p:txBody>
              <a:bodyPr/>
              <a:lstStyle/>
              <a:p>
                <a:r>
                  <a:rPr lang="ko-KR" altLang="en-US">
                    <a:noFill/>
                  </a:rPr>
                  <a:t> </a:t>
                </a:r>
              </a:p>
            </p:txBody>
          </p:sp>
        </mc:Fallback>
      </mc:AlternateContent>
      <p:grpSp>
        <p:nvGrpSpPr>
          <p:cNvPr id="27" name="그룹 26"/>
          <p:cNvGrpSpPr/>
          <p:nvPr/>
        </p:nvGrpSpPr>
        <p:grpSpPr>
          <a:xfrm>
            <a:off x="2568584" y="4422691"/>
            <a:ext cx="6963604" cy="2257873"/>
            <a:chOff x="2232154" y="4586593"/>
            <a:chExt cx="6963604" cy="2257873"/>
          </a:xfrm>
        </p:grpSpPr>
        <p:pic>
          <p:nvPicPr>
            <p:cNvPr id="11" name="그림 10"/>
            <p:cNvPicPr>
              <a:picLocks noChangeAspect="1"/>
            </p:cNvPicPr>
            <p:nvPr/>
          </p:nvPicPr>
          <p:blipFill>
            <a:blip r:embed="rId4"/>
            <a:stretch>
              <a:fillRect/>
            </a:stretch>
          </p:blipFill>
          <p:spPr>
            <a:xfrm>
              <a:off x="3068756" y="4586593"/>
              <a:ext cx="6127002" cy="866036"/>
            </a:xfrm>
            <a:prstGeom prst="rect">
              <a:avLst/>
            </a:prstGeom>
          </p:spPr>
        </p:pic>
        <p:cxnSp>
          <p:nvCxnSpPr>
            <p:cNvPr id="13" name="직선 화살표 연결선 12"/>
            <p:cNvCxnSpPr/>
            <p:nvPr/>
          </p:nvCxnSpPr>
          <p:spPr>
            <a:xfrm flipH="1">
              <a:off x="2772318" y="5138009"/>
              <a:ext cx="787400" cy="629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232154" y="5767248"/>
              <a:ext cx="836602" cy="338554"/>
            </a:xfrm>
            <a:prstGeom prst="rect">
              <a:avLst/>
            </a:prstGeom>
            <a:noFill/>
          </p:spPr>
          <p:txBody>
            <a:bodyPr wrap="square" rtlCol="0">
              <a:spAutoFit/>
            </a:bodyPr>
            <a:lstStyle/>
            <a:p>
              <a:r>
                <a:rPr lang="en-US" altLang="ko-KR" sz="1600" dirty="0" smtClean="0"/>
                <a:t>input </a:t>
              </a:r>
            </a:p>
          </p:txBody>
        </p:sp>
        <p:cxnSp>
          <p:nvCxnSpPr>
            <p:cNvPr id="15" name="직선 화살표 연결선 14"/>
            <p:cNvCxnSpPr/>
            <p:nvPr/>
          </p:nvCxnSpPr>
          <p:spPr>
            <a:xfrm flipH="1">
              <a:off x="3761117" y="5138009"/>
              <a:ext cx="90726" cy="967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868362" y="6128033"/>
              <a:ext cx="1505229" cy="584775"/>
            </a:xfrm>
            <a:prstGeom prst="rect">
              <a:avLst/>
            </a:prstGeom>
            <a:noFill/>
          </p:spPr>
          <p:txBody>
            <a:bodyPr wrap="square" rtlCol="0">
              <a:spAutoFit/>
            </a:bodyPr>
            <a:lstStyle/>
            <a:p>
              <a:r>
                <a:rPr lang="en-US" altLang="ko-KR" sz="1600" dirty="0" smtClean="0"/>
                <a:t>classes</a:t>
              </a:r>
            </a:p>
            <a:p>
              <a:r>
                <a:rPr lang="en-US" altLang="ko-KR" sz="1600" dirty="0" smtClean="0"/>
                <a:t>confidences</a:t>
              </a:r>
            </a:p>
          </p:txBody>
        </p:sp>
        <p:cxnSp>
          <p:nvCxnSpPr>
            <p:cNvPr id="18" name="직선 화살표 연결선 17"/>
            <p:cNvCxnSpPr/>
            <p:nvPr/>
          </p:nvCxnSpPr>
          <p:spPr>
            <a:xfrm>
              <a:off x="4099882" y="5160240"/>
              <a:ext cx="600630" cy="967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415238" y="6134960"/>
              <a:ext cx="1088415" cy="584775"/>
            </a:xfrm>
            <a:prstGeom prst="rect">
              <a:avLst/>
            </a:prstGeom>
            <a:noFill/>
          </p:spPr>
          <p:txBody>
            <a:bodyPr wrap="square" rtlCol="0">
              <a:spAutoFit/>
            </a:bodyPr>
            <a:lstStyle/>
            <a:p>
              <a:r>
                <a:rPr lang="en-US" altLang="ko-KR" sz="1600" dirty="0" smtClean="0"/>
                <a:t>predicted box</a:t>
              </a:r>
            </a:p>
          </p:txBody>
        </p:sp>
        <p:cxnSp>
          <p:nvCxnSpPr>
            <p:cNvPr id="21" name="직선 화살표 연결선 20"/>
            <p:cNvCxnSpPr/>
            <p:nvPr/>
          </p:nvCxnSpPr>
          <p:spPr>
            <a:xfrm>
              <a:off x="4373591" y="5182471"/>
              <a:ext cx="1302590" cy="7146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693434" y="5901102"/>
              <a:ext cx="1088415" cy="830997"/>
            </a:xfrm>
            <a:prstGeom prst="rect">
              <a:avLst/>
            </a:prstGeom>
            <a:noFill/>
          </p:spPr>
          <p:txBody>
            <a:bodyPr wrap="square" rtlCol="0">
              <a:spAutoFit/>
            </a:bodyPr>
            <a:lstStyle/>
            <a:p>
              <a:r>
                <a:rPr lang="en-US" altLang="ko-KR" sz="1600" dirty="0"/>
                <a:t>g</a:t>
              </a:r>
              <a:r>
                <a:rPr lang="en-US" altLang="ko-KR" sz="1600" dirty="0" smtClean="0"/>
                <a:t>round</a:t>
              </a:r>
            </a:p>
            <a:p>
              <a:r>
                <a:rPr lang="en-US" altLang="ko-KR" sz="1600" dirty="0"/>
                <a:t>t</a:t>
              </a:r>
              <a:r>
                <a:rPr lang="en-US" altLang="ko-KR" sz="1600" dirty="0" smtClean="0"/>
                <a:t>ruth</a:t>
              </a:r>
            </a:p>
            <a:p>
              <a:r>
                <a:rPr lang="en-US" altLang="ko-KR" sz="1600" dirty="0" smtClean="0"/>
                <a:t>box</a:t>
              </a:r>
            </a:p>
          </p:txBody>
        </p:sp>
        <p:cxnSp>
          <p:nvCxnSpPr>
            <p:cNvPr id="24" name="직선 화살표 연결선 23"/>
            <p:cNvCxnSpPr/>
            <p:nvPr/>
          </p:nvCxnSpPr>
          <p:spPr>
            <a:xfrm>
              <a:off x="5298595" y="5333072"/>
              <a:ext cx="2476176" cy="603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828646" y="5767248"/>
              <a:ext cx="1088415" cy="1077218"/>
            </a:xfrm>
            <a:prstGeom prst="rect">
              <a:avLst/>
            </a:prstGeom>
            <a:noFill/>
          </p:spPr>
          <p:txBody>
            <a:bodyPr wrap="square" rtlCol="0">
              <a:spAutoFit/>
            </a:bodyPr>
            <a:lstStyle/>
            <a:p>
              <a:r>
                <a:rPr lang="en-US" altLang="ko-KR" sz="1600" dirty="0" smtClean="0"/>
                <a:t>N</a:t>
              </a:r>
              <a:r>
                <a:rPr lang="ko-KR" altLang="en-US" sz="1600" dirty="0" smtClean="0"/>
                <a:t>은</a:t>
              </a:r>
              <a:endParaRPr lang="en-US" altLang="ko-KR" sz="1600" dirty="0" smtClean="0"/>
            </a:p>
            <a:p>
              <a:r>
                <a:rPr lang="en-US" altLang="ko-KR" sz="1600" dirty="0"/>
                <a:t>m</a:t>
              </a:r>
              <a:r>
                <a:rPr lang="en-US" altLang="ko-KR" sz="1600" dirty="0" smtClean="0"/>
                <a:t>atch</a:t>
              </a:r>
              <a:r>
                <a:rPr lang="ko-KR" altLang="en-US" sz="1600" dirty="0" smtClean="0"/>
                <a:t>된</a:t>
              </a:r>
              <a:endParaRPr lang="en-US" altLang="ko-KR" sz="1600" dirty="0" smtClean="0"/>
            </a:p>
            <a:p>
              <a:r>
                <a:rPr lang="en-US" altLang="ko-KR" sz="1600" dirty="0" smtClean="0"/>
                <a:t>default box </a:t>
              </a:r>
              <a:r>
                <a:rPr lang="ko-KR" altLang="en-US" sz="1600" dirty="0" smtClean="0"/>
                <a:t>수</a:t>
              </a:r>
              <a:endParaRPr lang="en-US" altLang="ko-KR" sz="1600" dirty="0" smtClean="0"/>
            </a:p>
          </p:txBody>
        </p:sp>
      </p:grpSp>
    </p:spTree>
    <p:extLst>
      <p:ext uri="{BB962C8B-B14F-4D97-AF65-F5344CB8AC3E}">
        <p14:creationId xmlns:p14="http://schemas.microsoft.com/office/powerpoint/2010/main" val="40975174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281440" y="190583"/>
            <a:ext cx="5366341" cy="369332"/>
          </a:xfrm>
          <a:prstGeom prst="rect">
            <a:avLst/>
          </a:prstGeom>
        </p:spPr>
        <p:txBody>
          <a:bodyPr wrap="none">
            <a:spAutoFit/>
          </a:bodyPr>
          <a:lstStyle/>
          <a:p>
            <a:r>
              <a:rPr lang="ko-KR" altLang="en-US" dirty="0" smtClean="0"/>
              <a:t>https://www.youtube.com/watch?v=P8e-G-Mhx4k</a:t>
            </a:r>
            <a:endParaRPr lang="ko-KR" altLang="en-US" dirty="0"/>
          </a:p>
        </p:txBody>
      </p:sp>
      <p:pic>
        <p:nvPicPr>
          <p:cNvPr id="5" name="그림 4"/>
          <p:cNvPicPr>
            <a:picLocks noChangeAspect="1"/>
          </p:cNvPicPr>
          <p:nvPr/>
        </p:nvPicPr>
        <p:blipFill>
          <a:blip r:embed="rId2"/>
          <a:stretch>
            <a:fillRect/>
          </a:stretch>
        </p:blipFill>
        <p:spPr>
          <a:xfrm>
            <a:off x="589471" y="546699"/>
            <a:ext cx="11220091" cy="6311301"/>
          </a:xfrm>
          <a:prstGeom prst="rect">
            <a:avLst/>
          </a:prstGeom>
        </p:spPr>
      </p:pic>
      <p:sp>
        <p:nvSpPr>
          <p:cNvPr id="6" name="TextBox 5"/>
          <p:cNvSpPr txBox="1"/>
          <p:nvPr/>
        </p:nvSpPr>
        <p:spPr>
          <a:xfrm>
            <a:off x="1170672" y="1406106"/>
            <a:ext cx="3220173" cy="523220"/>
          </a:xfrm>
          <a:prstGeom prst="rect">
            <a:avLst/>
          </a:prstGeom>
          <a:solidFill>
            <a:schemeClr val="bg1"/>
          </a:solidFill>
          <a:ln>
            <a:solidFill>
              <a:srgbClr val="FF0000"/>
            </a:solidFill>
          </a:ln>
        </p:spPr>
        <p:txBody>
          <a:bodyPr wrap="square" rtlCol="0">
            <a:spAutoFit/>
          </a:bodyPr>
          <a:lstStyle/>
          <a:p>
            <a:r>
              <a:rPr lang="en-US" altLang="ko-KR" sz="1400" dirty="0" smtClean="0"/>
              <a:t>Feature map</a:t>
            </a:r>
            <a:r>
              <a:rPr lang="ko-KR" altLang="en-US" sz="1400" dirty="0"/>
              <a:t> </a:t>
            </a:r>
            <a:r>
              <a:rPr lang="en-US" altLang="ko-KR" sz="1400" dirty="0" smtClean="0"/>
              <a:t>size</a:t>
            </a:r>
            <a:r>
              <a:rPr lang="ko-KR" altLang="en-US" sz="1400" dirty="0" smtClean="0"/>
              <a:t>를 줄여가면서</a:t>
            </a:r>
            <a:endParaRPr lang="en-US" altLang="ko-KR" sz="1400" dirty="0" smtClean="0"/>
          </a:p>
          <a:p>
            <a:r>
              <a:rPr lang="ko-KR" altLang="en-US" sz="1400" dirty="0" smtClean="0"/>
              <a:t>매 </a:t>
            </a:r>
            <a:r>
              <a:rPr lang="en-US" altLang="ko-KR" sz="1400" dirty="0" smtClean="0"/>
              <a:t>feature map </a:t>
            </a:r>
            <a:r>
              <a:rPr lang="ko-KR" altLang="en-US" sz="1400" dirty="0" smtClean="0"/>
              <a:t>마다 </a:t>
            </a:r>
            <a:r>
              <a:rPr lang="en-US" altLang="ko-KR" sz="1400" dirty="0" smtClean="0"/>
              <a:t>output box</a:t>
            </a:r>
            <a:r>
              <a:rPr lang="ko-KR" altLang="en-US" sz="1400" dirty="0"/>
              <a:t>를</a:t>
            </a:r>
            <a:r>
              <a:rPr lang="ko-KR" altLang="en-US" sz="1400" dirty="0" smtClean="0"/>
              <a:t> 냄 </a:t>
            </a:r>
            <a:endParaRPr lang="ko-KR" altLang="en-US" sz="1400" dirty="0"/>
          </a:p>
        </p:txBody>
      </p:sp>
      <p:sp>
        <p:nvSpPr>
          <p:cNvPr id="7" name="TextBox 6"/>
          <p:cNvSpPr txBox="1"/>
          <p:nvPr/>
        </p:nvSpPr>
        <p:spPr>
          <a:xfrm>
            <a:off x="2404250" y="5495026"/>
            <a:ext cx="1848574" cy="523220"/>
          </a:xfrm>
          <a:prstGeom prst="rect">
            <a:avLst/>
          </a:prstGeom>
          <a:solidFill>
            <a:schemeClr val="bg1"/>
          </a:solidFill>
          <a:ln>
            <a:solidFill>
              <a:srgbClr val="FF0000"/>
            </a:solidFill>
          </a:ln>
        </p:spPr>
        <p:txBody>
          <a:bodyPr wrap="square" rtlCol="0">
            <a:spAutoFit/>
          </a:bodyPr>
          <a:lstStyle/>
          <a:p>
            <a:r>
              <a:rPr lang="ko-KR" altLang="en-US" sz="1400" dirty="0" smtClean="0"/>
              <a:t>그 </a:t>
            </a:r>
            <a:r>
              <a:rPr lang="en-US" altLang="ko-KR" sz="1400" dirty="0" smtClean="0"/>
              <a:t>output box</a:t>
            </a:r>
            <a:r>
              <a:rPr lang="ko-KR" altLang="en-US" sz="1400" dirty="0" smtClean="0"/>
              <a:t>들을 </a:t>
            </a:r>
            <a:r>
              <a:rPr lang="en-US" altLang="ko-KR" sz="1400" dirty="0"/>
              <a:t/>
            </a:r>
            <a:br>
              <a:rPr lang="en-US" altLang="ko-KR" sz="1400" dirty="0"/>
            </a:br>
            <a:r>
              <a:rPr lang="en-US" altLang="ko-KR" sz="1400" dirty="0" smtClean="0"/>
              <a:t>NMS</a:t>
            </a:r>
            <a:r>
              <a:rPr lang="ko-KR" altLang="en-US" sz="1400" dirty="0" smtClean="0"/>
              <a:t>로 취합</a:t>
            </a:r>
            <a:endParaRPr lang="ko-KR" altLang="en-US" sz="1400" dirty="0"/>
          </a:p>
        </p:txBody>
      </p:sp>
    </p:spTree>
    <p:extLst>
      <p:ext uri="{BB962C8B-B14F-4D97-AF65-F5344CB8AC3E}">
        <p14:creationId xmlns:p14="http://schemas.microsoft.com/office/powerpoint/2010/main" val="264310204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8189" y="189781"/>
            <a:ext cx="5943600" cy="369332"/>
          </a:xfrm>
          <a:prstGeom prst="rect">
            <a:avLst/>
          </a:prstGeom>
          <a:noFill/>
        </p:spPr>
        <p:txBody>
          <a:bodyPr wrap="square" rtlCol="0">
            <a:spAutoFit/>
          </a:bodyPr>
          <a:lstStyle/>
          <a:p>
            <a:r>
              <a:rPr lang="en-US" altLang="ko-KR" b="1" dirty="0" smtClean="0"/>
              <a:t>The Single Shot Detector (SSD) – 2.2 Training</a:t>
            </a:r>
            <a:endParaRPr lang="ko-KR" altLang="en-US" b="1" dirty="0"/>
          </a:p>
        </p:txBody>
      </p:sp>
      <p:sp>
        <p:nvSpPr>
          <p:cNvPr id="5" name="TextBox 4"/>
          <p:cNvSpPr txBox="1"/>
          <p:nvPr/>
        </p:nvSpPr>
        <p:spPr>
          <a:xfrm>
            <a:off x="388189" y="540715"/>
            <a:ext cx="4511615" cy="369332"/>
          </a:xfrm>
          <a:prstGeom prst="rect">
            <a:avLst/>
          </a:prstGeom>
          <a:noFill/>
        </p:spPr>
        <p:txBody>
          <a:bodyPr wrap="square" rtlCol="0">
            <a:spAutoFit/>
          </a:bodyPr>
          <a:lstStyle/>
          <a:p>
            <a:r>
              <a:rPr lang="en-US" altLang="ko-KR" dirty="0" smtClean="0"/>
              <a:t>Training objective</a:t>
            </a:r>
            <a:endParaRPr lang="ko-KR" altLang="en-US" dirty="0"/>
          </a:p>
        </p:txBody>
      </p:sp>
      <p:sp>
        <p:nvSpPr>
          <p:cNvPr id="6" name="TextBox 5"/>
          <p:cNvSpPr txBox="1"/>
          <p:nvPr/>
        </p:nvSpPr>
        <p:spPr>
          <a:xfrm>
            <a:off x="920869" y="1422580"/>
            <a:ext cx="10545793" cy="1200329"/>
          </a:xfrm>
          <a:prstGeom prst="rect">
            <a:avLst/>
          </a:prstGeom>
          <a:noFill/>
          <a:ln>
            <a:solidFill>
              <a:srgbClr val="FF0000"/>
            </a:solidFill>
          </a:ln>
        </p:spPr>
        <p:txBody>
          <a:bodyPr wrap="square" rtlCol="0">
            <a:spAutoFit/>
          </a:bodyPr>
          <a:lstStyle/>
          <a:p>
            <a:r>
              <a:rPr lang="en-US" altLang="ko-KR" dirty="0" smtClean="0"/>
              <a:t>Where N is the number of matched default boxes. If N = 0, wet set the loss to 0. The localization loss is a Smooth L1 loss [6] between the predicted box (l) and the ground truth box (g) parameters. Similar to Faster R-CNN [2], we regress to offsets for the center (cx, cy) of the default bounding box (d) and for its width (w) and height (h).</a:t>
            </a:r>
          </a:p>
        </p:txBody>
      </p:sp>
      <p:pic>
        <p:nvPicPr>
          <p:cNvPr id="9" name="그림 8"/>
          <p:cNvPicPr>
            <a:picLocks noChangeAspect="1"/>
          </p:cNvPicPr>
          <p:nvPr/>
        </p:nvPicPr>
        <p:blipFill>
          <a:blip r:embed="rId2"/>
          <a:stretch>
            <a:fillRect/>
          </a:stretch>
        </p:blipFill>
        <p:spPr>
          <a:xfrm>
            <a:off x="2238644" y="3371301"/>
            <a:ext cx="7181402" cy="2472286"/>
          </a:xfrm>
          <a:prstGeom prst="rect">
            <a:avLst/>
          </a:prstGeom>
        </p:spPr>
      </p:pic>
      <p:cxnSp>
        <p:nvCxnSpPr>
          <p:cNvPr id="10" name="직선 화살표 연결선 9"/>
          <p:cNvCxnSpPr/>
          <p:nvPr/>
        </p:nvCxnSpPr>
        <p:spPr>
          <a:xfrm flipH="1" flipV="1">
            <a:off x="8453887" y="3371301"/>
            <a:ext cx="8626" cy="355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693275" y="2704717"/>
            <a:ext cx="1726771" cy="584775"/>
          </a:xfrm>
          <a:prstGeom prst="rect">
            <a:avLst/>
          </a:prstGeom>
          <a:noFill/>
        </p:spPr>
        <p:txBody>
          <a:bodyPr wrap="square" rtlCol="0">
            <a:spAutoFit/>
          </a:bodyPr>
          <a:lstStyle/>
          <a:p>
            <a:r>
              <a:rPr lang="en-US" altLang="ko-KR" sz="1600" dirty="0"/>
              <a:t>p</a:t>
            </a:r>
            <a:r>
              <a:rPr lang="en-US" altLang="ko-KR" sz="1600" dirty="0" smtClean="0"/>
              <a:t>redicted box</a:t>
            </a:r>
            <a:r>
              <a:rPr lang="ko-KR" altLang="en-US" sz="1600" dirty="0" smtClean="0"/>
              <a:t>의</a:t>
            </a:r>
            <a:endParaRPr lang="en-US" altLang="ko-KR" sz="1600" dirty="0" smtClean="0"/>
          </a:p>
          <a:p>
            <a:r>
              <a:rPr lang="en-US" altLang="ko-KR" sz="1600" dirty="0" smtClean="0"/>
              <a:t>{cx, cy, w, h}</a:t>
            </a:r>
          </a:p>
        </p:txBody>
      </p:sp>
      <p:sp>
        <p:nvSpPr>
          <p:cNvPr id="14" name="TextBox 13"/>
          <p:cNvSpPr txBox="1"/>
          <p:nvPr/>
        </p:nvSpPr>
        <p:spPr>
          <a:xfrm>
            <a:off x="9739891" y="2704717"/>
            <a:ext cx="2069671" cy="584775"/>
          </a:xfrm>
          <a:prstGeom prst="rect">
            <a:avLst/>
          </a:prstGeom>
          <a:noFill/>
        </p:spPr>
        <p:txBody>
          <a:bodyPr wrap="square" rtlCol="0">
            <a:spAutoFit/>
          </a:bodyPr>
          <a:lstStyle/>
          <a:p>
            <a:r>
              <a:rPr lang="en-US" altLang="ko-KR" sz="1600" dirty="0"/>
              <a:t>g</a:t>
            </a:r>
            <a:r>
              <a:rPr lang="en-US" altLang="ko-KR" sz="1600" dirty="0" smtClean="0"/>
              <a:t>round truth box</a:t>
            </a:r>
            <a:r>
              <a:rPr lang="ko-KR" altLang="en-US" sz="1600" dirty="0" smtClean="0"/>
              <a:t>의</a:t>
            </a:r>
            <a:endParaRPr lang="en-US" altLang="ko-KR" sz="1600" dirty="0" smtClean="0"/>
          </a:p>
          <a:p>
            <a:r>
              <a:rPr lang="en-US" altLang="ko-KR" sz="1600" dirty="0" smtClean="0"/>
              <a:t>{cx, cy, w, h}</a:t>
            </a:r>
          </a:p>
        </p:txBody>
      </p:sp>
      <p:cxnSp>
        <p:nvCxnSpPr>
          <p:cNvPr id="15" name="직선 화살표 연결선 14"/>
          <p:cNvCxnSpPr/>
          <p:nvPr/>
        </p:nvCxnSpPr>
        <p:spPr>
          <a:xfrm flipV="1">
            <a:off x="9152627" y="3289492"/>
            <a:ext cx="603850" cy="437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035398" y="4435991"/>
            <a:ext cx="2069671" cy="1815882"/>
          </a:xfrm>
          <a:prstGeom prst="rect">
            <a:avLst/>
          </a:prstGeom>
          <a:noFill/>
        </p:spPr>
        <p:txBody>
          <a:bodyPr wrap="square" rtlCol="0">
            <a:spAutoFit/>
          </a:bodyPr>
          <a:lstStyle/>
          <a:p>
            <a:r>
              <a:rPr lang="en-US" altLang="ko-KR" sz="1600" dirty="0" smtClean="0"/>
              <a:t>feature map</a:t>
            </a:r>
            <a:r>
              <a:rPr lang="ko-KR" altLang="en-US" sz="1600" dirty="0" smtClean="0"/>
              <a:t>마다</a:t>
            </a:r>
            <a:endParaRPr lang="en-US" altLang="ko-KR" sz="1600" dirty="0" smtClean="0"/>
          </a:p>
          <a:p>
            <a:r>
              <a:rPr lang="en-US" altLang="ko-KR" sz="1600" dirty="0" smtClean="0"/>
              <a:t>ground truth </a:t>
            </a:r>
            <a:r>
              <a:rPr lang="ko-KR" altLang="en-US" sz="1600" dirty="0" smtClean="0"/>
              <a:t>비율이</a:t>
            </a:r>
            <a:endParaRPr lang="en-US" altLang="ko-KR" sz="1600" dirty="0" smtClean="0"/>
          </a:p>
          <a:p>
            <a:r>
              <a:rPr lang="ko-KR" altLang="en-US" sz="1600" dirty="0" smtClean="0"/>
              <a:t>바뀌니까</a:t>
            </a:r>
            <a:r>
              <a:rPr lang="en-US" altLang="ko-KR" sz="1600" dirty="0" smtClean="0"/>
              <a:t>,</a:t>
            </a:r>
          </a:p>
          <a:p>
            <a:r>
              <a:rPr lang="ko-KR" altLang="en-US" sz="1600" dirty="0" smtClean="0"/>
              <a:t>그때 그때의</a:t>
            </a:r>
            <a:endParaRPr lang="en-US" altLang="ko-KR" sz="1600" dirty="0" smtClean="0"/>
          </a:p>
          <a:p>
            <a:r>
              <a:rPr lang="en-US" altLang="ko-KR" sz="1600" dirty="0" smtClean="0"/>
              <a:t>default box </a:t>
            </a:r>
            <a:r>
              <a:rPr lang="ko-KR" altLang="en-US" sz="1600" dirty="0" smtClean="0"/>
              <a:t>크기로</a:t>
            </a:r>
            <a:endParaRPr lang="en-US" altLang="ko-KR" sz="1600" dirty="0" smtClean="0"/>
          </a:p>
          <a:p>
            <a:r>
              <a:rPr lang="ko-KR" altLang="en-US" sz="1600" dirty="0" smtClean="0"/>
              <a:t>나눠주어</a:t>
            </a:r>
            <a:endParaRPr lang="en-US" altLang="ko-KR" sz="1600" dirty="0" smtClean="0"/>
          </a:p>
          <a:p>
            <a:r>
              <a:rPr lang="ko-KR" altLang="en-US" sz="1600" dirty="0" smtClean="0"/>
              <a:t>조정해준 것 같음</a:t>
            </a:r>
            <a:r>
              <a:rPr lang="en-US" altLang="ko-KR" sz="1600" dirty="0" smtClean="0"/>
              <a:t>….</a:t>
            </a:r>
          </a:p>
        </p:txBody>
      </p:sp>
      <p:cxnSp>
        <p:nvCxnSpPr>
          <p:cNvPr id="18" name="직선 화살표 연결선 17"/>
          <p:cNvCxnSpPr/>
          <p:nvPr/>
        </p:nvCxnSpPr>
        <p:spPr>
          <a:xfrm flipV="1">
            <a:off x="8917557" y="5296619"/>
            <a:ext cx="1004977" cy="11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91646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8189" y="189781"/>
            <a:ext cx="5943600" cy="369332"/>
          </a:xfrm>
          <a:prstGeom prst="rect">
            <a:avLst/>
          </a:prstGeom>
          <a:noFill/>
        </p:spPr>
        <p:txBody>
          <a:bodyPr wrap="square" rtlCol="0">
            <a:spAutoFit/>
          </a:bodyPr>
          <a:lstStyle/>
          <a:p>
            <a:r>
              <a:rPr lang="en-US" altLang="ko-KR" b="1" dirty="0" smtClean="0"/>
              <a:t>The Single Shot Detector (SSD) – 2.2 Training</a:t>
            </a:r>
            <a:endParaRPr lang="ko-KR" altLang="en-US" b="1" dirty="0"/>
          </a:p>
        </p:txBody>
      </p:sp>
      <p:sp>
        <p:nvSpPr>
          <p:cNvPr id="5" name="TextBox 4"/>
          <p:cNvSpPr txBox="1"/>
          <p:nvPr/>
        </p:nvSpPr>
        <p:spPr>
          <a:xfrm>
            <a:off x="388189" y="540715"/>
            <a:ext cx="4511615" cy="369332"/>
          </a:xfrm>
          <a:prstGeom prst="rect">
            <a:avLst/>
          </a:prstGeom>
          <a:noFill/>
        </p:spPr>
        <p:txBody>
          <a:bodyPr wrap="square" rtlCol="0">
            <a:spAutoFit/>
          </a:bodyPr>
          <a:lstStyle/>
          <a:p>
            <a:r>
              <a:rPr lang="en-US" altLang="ko-KR" dirty="0" smtClean="0"/>
              <a:t>Training objective</a:t>
            </a:r>
            <a:endParaRPr lang="ko-KR" altLang="en-US" dirty="0"/>
          </a:p>
        </p:txBody>
      </p:sp>
      <p:sp>
        <p:nvSpPr>
          <p:cNvPr id="6" name="TextBox 5"/>
          <p:cNvSpPr txBox="1"/>
          <p:nvPr/>
        </p:nvSpPr>
        <p:spPr>
          <a:xfrm>
            <a:off x="920869" y="1422580"/>
            <a:ext cx="10545793" cy="369332"/>
          </a:xfrm>
          <a:prstGeom prst="rect">
            <a:avLst/>
          </a:prstGeom>
          <a:noFill/>
          <a:ln>
            <a:solidFill>
              <a:srgbClr val="FF0000"/>
            </a:solidFill>
          </a:ln>
        </p:spPr>
        <p:txBody>
          <a:bodyPr wrap="square" rtlCol="0">
            <a:spAutoFit/>
          </a:bodyPr>
          <a:lstStyle/>
          <a:p>
            <a:r>
              <a:rPr lang="en-US" altLang="ko-KR" dirty="0" smtClean="0"/>
              <a:t>The confidence loss is the </a:t>
            </a:r>
            <a:r>
              <a:rPr lang="en-US" altLang="ko-KR" dirty="0" err="1" smtClean="0"/>
              <a:t>softmax</a:t>
            </a:r>
            <a:r>
              <a:rPr lang="en-US" altLang="ko-KR" dirty="0" smtClean="0"/>
              <a:t> loss over multiple classes confidences (c).</a:t>
            </a:r>
          </a:p>
        </p:txBody>
      </p:sp>
      <p:pic>
        <p:nvPicPr>
          <p:cNvPr id="14" name="그림 13"/>
          <p:cNvPicPr>
            <a:picLocks noChangeAspect="1"/>
          </p:cNvPicPr>
          <p:nvPr/>
        </p:nvPicPr>
        <p:blipFill>
          <a:blip r:embed="rId2"/>
          <a:stretch>
            <a:fillRect/>
          </a:stretch>
        </p:blipFill>
        <p:spPr>
          <a:xfrm>
            <a:off x="1345720" y="3587980"/>
            <a:ext cx="9014604" cy="975843"/>
          </a:xfrm>
          <a:prstGeom prst="rect">
            <a:avLst/>
          </a:prstGeom>
        </p:spPr>
      </p:pic>
      <p:graphicFrame>
        <p:nvGraphicFramePr>
          <p:cNvPr id="17" name="표 16"/>
          <p:cNvGraphicFramePr>
            <a:graphicFrameLocks noGrp="1"/>
          </p:cNvGraphicFramePr>
          <p:nvPr>
            <p:extLst/>
          </p:nvPr>
        </p:nvGraphicFramePr>
        <p:xfrm>
          <a:off x="4315602" y="5003021"/>
          <a:ext cx="2766684" cy="1577424"/>
        </p:xfrm>
        <a:graphic>
          <a:graphicData uri="http://schemas.openxmlformats.org/drawingml/2006/table">
            <a:tbl>
              <a:tblPr firstRow="1" bandRow="1">
                <a:tableStyleId>{5940675A-B579-460E-94D1-54222C63F5DA}</a:tableStyleId>
              </a:tblPr>
              <a:tblGrid>
                <a:gridCol w="691671"/>
                <a:gridCol w="691671"/>
                <a:gridCol w="691671"/>
                <a:gridCol w="691671"/>
              </a:tblGrid>
              <a:tr h="394356">
                <a:tc>
                  <a:txBody>
                    <a:bodyPr/>
                    <a:lstStyle/>
                    <a:p>
                      <a:pPr latinLnBrk="1"/>
                      <a:endParaRPr lang="ko-KR" altLang="en-US" dirty="0"/>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solidFill>
                      <a:schemeClr val="bg1"/>
                    </a:solidFill>
                  </a:tcPr>
                </a:tc>
              </a:tr>
              <a:tr h="394356">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solidFill>
                      <a:schemeClr val="bg1"/>
                    </a:solidFill>
                  </a:tcPr>
                </a:tc>
              </a:tr>
              <a:tr h="394356">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solidFill>
                      <a:schemeClr val="bg1"/>
                    </a:solidFill>
                  </a:tcPr>
                </a:tc>
              </a:tr>
              <a:tr h="394356">
                <a:tc>
                  <a:txBody>
                    <a:bodyPr/>
                    <a:lstStyle/>
                    <a:p>
                      <a:pPr latinLnBrk="1"/>
                      <a:endParaRPr lang="ko-KR" altLang="en-US" dirty="0"/>
                    </a:p>
                  </a:txBody>
                  <a:tcPr/>
                </a:tc>
                <a:tc>
                  <a:txBody>
                    <a:bodyPr/>
                    <a:lstStyle/>
                    <a:p>
                      <a:pPr latinLnBrk="1"/>
                      <a:endParaRPr lang="ko-KR" altLang="en-US"/>
                    </a:p>
                  </a:txBody>
                  <a:tcPr/>
                </a:tc>
                <a:tc>
                  <a:txBody>
                    <a:bodyPr/>
                    <a:lstStyle/>
                    <a:p>
                      <a:pPr latinLnBrk="1"/>
                      <a:endParaRPr lang="ko-KR" altLang="en-US" dirty="0"/>
                    </a:p>
                  </a:txBody>
                  <a:tcPr/>
                </a:tc>
                <a:tc>
                  <a:txBody>
                    <a:bodyPr/>
                    <a:lstStyle/>
                    <a:p>
                      <a:pPr latinLnBrk="1"/>
                      <a:endParaRPr lang="ko-KR" altLang="en-US" dirty="0"/>
                    </a:p>
                  </a:txBody>
                  <a:tcPr>
                    <a:solidFill>
                      <a:schemeClr val="bg1"/>
                    </a:solidFill>
                  </a:tcPr>
                </a:tc>
              </a:tr>
            </a:tbl>
          </a:graphicData>
        </a:graphic>
      </p:graphicFrame>
      <p:pic>
        <p:nvPicPr>
          <p:cNvPr id="1026" name="Picture 2" descr="http://vignette4.wikia.nocookie.net/pokemon/images/6/62/%EB%82%B4%EB%A3%A8%EB%AF%B8_%EA%B3%B5%EC%8B%9D_%EC%9D%BC%EB%9F%AC%EC%8A%A4%ED%8A%B8.png/revision/latest?cb=20161125121235&amp;path-prefix=k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77278" y="5053548"/>
            <a:ext cx="1121266" cy="1035638"/>
          </a:xfrm>
          <a:prstGeom prst="rect">
            <a:avLst/>
          </a:prstGeom>
          <a:noFill/>
          <a:extLst>
            <a:ext uri="{909E8E84-426E-40DD-AFC4-6F175D3DCCD1}">
              <a14:hiddenFill xmlns:a14="http://schemas.microsoft.com/office/drawing/2010/main">
                <a:solidFill>
                  <a:srgbClr val="FFFFFF"/>
                </a:solidFill>
              </a14:hiddenFill>
            </a:ext>
          </a:extLst>
        </p:spPr>
      </p:pic>
      <p:sp>
        <p:nvSpPr>
          <p:cNvPr id="18" name="직사각형 17"/>
          <p:cNvSpPr/>
          <p:nvPr/>
        </p:nvSpPr>
        <p:spPr>
          <a:xfrm>
            <a:off x="4315602" y="5003021"/>
            <a:ext cx="2092818" cy="120402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0" name="표 19"/>
          <p:cNvGraphicFramePr>
            <a:graphicFrameLocks noGrp="1"/>
          </p:cNvGraphicFramePr>
          <p:nvPr>
            <p:extLst/>
          </p:nvPr>
        </p:nvGraphicFramePr>
        <p:xfrm>
          <a:off x="8407542" y="5513561"/>
          <a:ext cx="1383342" cy="788712"/>
        </p:xfrm>
        <a:graphic>
          <a:graphicData uri="http://schemas.openxmlformats.org/drawingml/2006/table">
            <a:tbl>
              <a:tblPr firstRow="1" bandRow="1">
                <a:tableStyleId>{5940675A-B579-460E-94D1-54222C63F5DA}</a:tableStyleId>
              </a:tblPr>
              <a:tblGrid>
                <a:gridCol w="691671"/>
                <a:gridCol w="691671"/>
              </a:tblGrid>
              <a:tr h="394356">
                <a:tc>
                  <a:txBody>
                    <a:bodyPr/>
                    <a:lstStyle/>
                    <a:p>
                      <a:pPr latinLnBrk="1"/>
                      <a:r>
                        <a:rPr lang="en-US" altLang="ko-KR" dirty="0" smtClean="0"/>
                        <a:t>POS</a:t>
                      </a:r>
                      <a:endParaRPr lang="ko-KR" altLang="en-US" dirty="0"/>
                    </a:p>
                  </a:txBody>
                  <a:tcPr/>
                </a:tc>
                <a:tc>
                  <a:txBody>
                    <a:bodyPr/>
                    <a:lstStyle/>
                    <a:p>
                      <a:pPr latinLnBrk="1"/>
                      <a:r>
                        <a:rPr lang="ko-KR" altLang="en-US" dirty="0" smtClean="0"/>
                        <a:t>버림</a:t>
                      </a:r>
                      <a:endParaRPr lang="ko-KR" altLang="en-US" dirty="0"/>
                    </a:p>
                  </a:txBody>
                  <a:tcPr/>
                </a:tc>
              </a:tr>
              <a:tr h="394356">
                <a:tc>
                  <a:txBody>
                    <a:bodyPr/>
                    <a:lstStyle/>
                    <a:p>
                      <a:pPr latinLnBrk="1"/>
                      <a:r>
                        <a:rPr lang="en-US" altLang="ko-KR" dirty="0" smtClean="0"/>
                        <a:t>NEG</a:t>
                      </a:r>
                      <a:endParaRPr lang="ko-KR" altLang="en-US" dirty="0"/>
                    </a:p>
                  </a:txBody>
                  <a:tcPr/>
                </a:tc>
                <a:tc>
                  <a:txBody>
                    <a:bodyPr/>
                    <a:lstStyle/>
                    <a:p>
                      <a:pPr latinLnBrk="1"/>
                      <a:r>
                        <a:rPr lang="ko-KR" altLang="en-US" dirty="0" smtClean="0"/>
                        <a:t>버림</a:t>
                      </a:r>
                      <a:endParaRPr lang="ko-KR" altLang="en-US" dirty="0"/>
                    </a:p>
                  </a:txBody>
                  <a:tcPr/>
                </a:tc>
              </a:tr>
            </a:tbl>
          </a:graphicData>
        </a:graphic>
      </p:graphicFrame>
      <p:sp>
        <p:nvSpPr>
          <p:cNvPr id="21" name="직사각형 20"/>
          <p:cNvSpPr/>
          <p:nvPr/>
        </p:nvSpPr>
        <p:spPr>
          <a:xfrm>
            <a:off x="8407542" y="5539760"/>
            <a:ext cx="690738" cy="3794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p:cNvSpPr/>
          <p:nvPr/>
        </p:nvSpPr>
        <p:spPr>
          <a:xfrm>
            <a:off x="4989468" y="5003021"/>
            <a:ext cx="2092818" cy="120402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p:cNvSpPr/>
          <p:nvPr/>
        </p:nvSpPr>
        <p:spPr>
          <a:xfrm>
            <a:off x="4315602" y="5376418"/>
            <a:ext cx="2092818" cy="120402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p:cNvSpPr/>
          <p:nvPr/>
        </p:nvSpPr>
        <p:spPr>
          <a:xfrm>
            <a:off x="4989468" y="5376418"/>
            <a:ext cx="2092818" cy="120402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직사각형 27"/>
          <p:cNvSpPr/>
          <p:nvPr/>
        </p:nvSpPr>
        <p:spPr>
          <a:xfrm>
            <a:off x="9098280" y="5539760"/>
            <a:ext cx="690738" cy="3794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p:cNvSpPr/>
          <p:nvPr/>
        </p:nvSpPr>
        <p:spPr>
          <a:xfrm>
            <a:off x="8407542" y="5922820"/>
            <a:ext cx="690738" cy="3794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p:cNvSpPr/>
          <p:nvPr/>
        </p:nvSpPr>
        <p:spPr>
          <a:xfrm>
            <a:off x="9098280" y="5922820"/>
            <a:ext cx="690738" cy="3794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9" name="직사각형 18"/>
              <p:cNvSpPr/>
              <p:nvPr/>
            </p:nvSpPr>
            <p:spPr>
              <a:xfrm>
                <a:off x="1281523" y="2270631"/>
                <a:ext cx="4912242" cy="1009507"/>
              </a:xfrm>
              <a:prstGeom prst="rect">
                <a:avLst/>
              </a:prstGeom>
            </p:spPr>
            <p:txBody>
              <a:bodyPr wrap="none">
                <a:spAutoFit/>
              </a:bodyPr>
              <a:lstStyle/>
              <a:p>
                <a:r>
                  <a:rPr lang="ko-KR" altLang="en-US" sz="1400" b="1" dirty="0" smtClean="0"/>
                  <a:t>의문</a:t>
                </a:r>
                <a:r>
                  <a:rPr lang="en-US" altLang="ko-KR" sz="1400" b="1" dirty="0" smtClean="0"/>
                  <a:t>1</a:t>
                </a:r>
              </a:p>
              <a:p>
                <a:r>
                  <a:rPr lang="en-US" altLang="ko-KR" sz="1400" dirty="0" smtClean="0"/>
                  <a:t>Where N is the number of matched default boxes. </a:t>
                </a:r>
                <a:r>
                  <a:rPr lang="ko-KR" altLang="en-US" sz="1400" dirty="0" smtClean="0"/>
                  <a:t>이므로</a:t>
                </a:r>
                <a:endParaRPr lang="en-US" altLang="ko-KR" sz="1400" dirty="0" smtClean="0"/>
              </a:p>
              <a:p>
                <a:r>
                  <a:rPr lang="en-US" altLang="ko-KR" sz="1400" dirty="0" err="1" smtClean="0"/>
                  <a:t>i</a:t>
                </a:r>
                <a:r>
                  <a:rPr lang="ko-KR" altLang="en-US" sz="1400" dirty="0" smtClean="0"/>
                  <a:t>는 무조건 </a:t>
                </a:r>
                <a:r>
                  <a:rPr lang="en-US" altLang="ko-KR" sz="1400" dirty="0" smtClean="0"/>
                  <a:t>matched default box</a:t>
                </a:r>
                <a:r>
                  <a:rPr lang="ko-KR" altLang="en-US" sz="1400" dirty="0" smtClean="0"/>
                  <a:t>임</a:t>
                </a:r>
                <a:endParaRPr lang="en-US" altLang="ko-KR" sz="1400" dirty="0" smtClean="0"/>
              </a:p>
              <a:p>
                <a14:m>
                  <m:oMath xmlns:m="http://schemas.openxmlformats.org/officeDocument/2006/math">
                    <m:r>
                      <a:rPr lang="ko-KR" altLang="en-US" sz="1400" dirty="0">
                        <a:latin typeface="Cambria Math" panose="02040503050406030204" pitchFamily="18" charset="0"/>
                      </a:rPr>
                      <m:t>그러면</m:t>
                    </m:r>
                    <m:r>
                      <a:rPr lang="en-US" altLang="ko-KR" sz="1400" dirty="0">
                        <a:latin typeface="Cambria Math" panose="02040503050406030204" pitchFamily="18" charset="0"/>
                      </a:rPr>
                      <m:t> </m:t>
                    </m:r>
                    <m:r>
                      <a:rPr lang="en-US" altLang="ko-KR" sz="1400" b="0" i="0" dirty="0" smtClean="0">
                        <a:latin typeface="Cambria Math" panose="02040503050406030204" pitchFamily="18" charset="0"/>
                      </a:rPr>
                      <m:t> </m:t>
                    </m:r>
                    <m:sSubSup>
                      <m:sSubSupPr>
                        <m:ctrlPr>
                          <a:rPr lang="en-US" altLang="ko-KR" sz="1400" b="1" i="1" smtClean="0">
                            <a:latin typeface="Cambria Math" panose="02040503050406030204" pitchFamily="18" charset="0"/>
                          </a:rPr>
                        </m:ctrlPr>
                      </m:sSubSupPr>
                      <m:e>
                        <m:r>
                          <a:rPr lang="en-US" altLang="ko-KR" sz="1400" b="1" i="1" smtClean="0">
                            <a:latin typeface="Cambria Math" panose="02040503050406030204" pitchFamily="18" charset="0"/>
                          </a:rPr>
                          <m:t>𝒙</m:t>
                        </m:r>
                      </m:e>
                      <m:sub>
                        <m:r>
                          <a:rPr lang="en-US" altLang="ko-KR" sz="1400" b="1" i="1" smtClean="0">
                            <a:latin typeface="Cambria Math" panose="02040503050406030204" pitchFamily="18" charset="0"/>
                          </a:rPr>
                          <m:t>𝒊𝒋</m:t>
                        </m:r>
                      </m:sub>
                      <m:sup>
                        <m:r>
                          <a:rPr lang="en-US" altLang="ko-KR" sz="1400" b="1" i="1" smtClean="0">
                            <a:latin typeface="Cambria Math" panose="02040503050406030204" pitchFamily="18" charset="0"/>
                          </a:rPr>
                          <m:t>𝒑</m:t>
                        </m:r>
                      </m:sup>
                    </m:sSubSup>
                    <m:r>
                      <a:rPr lang="en-US" altLang="ko-KR" sz="1400" b="0" i="0" smtClean="0">
                        <a:latin typeface="Cambria Math" panose="02040503050406030204" pitchFamily="18" charset="0"/>
                      </a:rPr>
                      <m:t> </m:t>
                    </m:r>
                  </m:oMath>
                </a14:m>
                <a:r>
                  <a:rPr lang="ko-KR" altLang="en-US" sz="1400" dirty="0" smtClean="0"/>
                  <a:t>는 무조건 </a:t>
                </a:r>
                <a:r>
                  <a:rPr lang="en-US" altLang="ko-KR" sz="1400" dirty="0" smtClean="0"/>
                  <a:t>1</a:t>
                </a:r>
                <a:r>
                  <a:rPr lang="ko-KR" altLang="en-US" sz="1400" dirty="0" smtClean="0"/>
                  <a:t>이 나오지 않는가</a:t>
                </a:r>
                <a:r>
                  <a:rPr lang="en-US" altLang="ko-KR" sz="1400" dirty="0" smtClean="0"/>
                  <a:t>?</a:t>
                </a:r>
                <a:endParaRPr lang="ko-KR" altLang="en-US" sz="1400" dirty="0"/>
              </a:p>
            </p:txBody>
          </p:sp>
        </mc:Choice>
        <mc:Fallback xmlns="">
          <p:sp>
            <p:nvSpPr>
              <p:cNvPr id="19" name="직사각형 18"/>
              <p:cNvSpPr>
                <a:spLocks noRot="1" noChangeAspect="1" noMove="1" noResize="1" noEditPoints="1" noAdjustHandles="1" noChangeArrowheads="1" noChangeShapeType="1" noTextEdit="1"/>
              </p:cNvSpPr>
              <p:nvPr/>
            </p:nvSpPr>
            <p:spPr>
              <a:xfrm>
                <a:off x="1281523" y="2270631"/>
                <a:ext cx="4912242" cy="1009507"/>
              </a:xfrm>
              <a:prstGeom prst="rect">
                <a:avLst/>
              </a:prstGeom>
              <a:blipFill rotWithShape="0">
                <a:blip r:embed="rId4"/>
                <a:stretch>
                  <a:fillRect l="-372" t="-602" b="-602"/>
                </a:stretch>
              </a:blipFill>
            </p:spPr>
            <p:txBody>
              <a:bodyPr/>
              <a:lstStyle/>
              <a:p>
                <a:r>
                  <a:rPr lang="ko-KR" altLang="en-US">
                    <a:noFill/>
                  </a:rPr>
                  <a:t> </a:t>
                </a:r>
              </a:p>
            </p:txBody>
          </p:sp>
        </mc:Fallback>
      </mc:AlternateContent>
      <p:cxnSp>
        <p:nvCxnSpPr>
          <p:cNvPr id="33" name="직선 화살표 연결선 32"/>
          <p:cNvCxnSpPr/>
          <p:nvPr/>
        </p:nvCxnSpPr>
        <p:spPr>
          <a:xfrm>
            <a:off x="2191110" y="3280138"/>
            <a:ext cx="1716656" cy="636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직사각형 34"/>
          <p:cNvSpPr/>
          <p:nvPr/>
        </p:nvSpPr>
        <p:spPr>
          <a:xfrm>
            <a:off x="6554420" y="2270631"/>
            <a:ext cx="3431645" cy="523220"/>
          </a:xfrm>
          <a:prstGeom prst="rect">
            <a:avLst/>
          </a:prstGeom>
        </p:spPr>
        <p:txBody>
          <a:bodyPr wrap="none">
            <a:spAutoFit/>
          </a:bodyPr>
          <a:lstStyle/>
          <a:p>
            <a:r>
              <a:rPr lang="ko-KR" altLang="en-US" sz="1400" b="1" dirty="0" smtClean="0"/>
              <a:t>의문</a:t>
            </a:r>
            <a:r>
              <a:rPr lang="en-US" altLang="ko-KR" sz="1400" b="1" dirty="0" smtClean="0"/>
              <a:t>2</a:t>
            </a:r>
          </a:p>
          <a:p>
            <a:r>
              <a:rPr lang="ko-KR" altLang="en-US" sz="1400" dirty="0" smtClean="0"/>
              <a:t>그럼 </a:t>
            </a:r>
            <a:r>
              <a:rPr lang="en-US" altLang="ko-KR" sz="1400" dirty="0" smtClean="0"/>
              <a:t>positive, Negative </a:t>
            </a:r>
            <a:r>
              <a:rPr lang="ko-KR" altLang="en-US" sz="1400" dirty="0" smtClean="0"/>
              <a:t>나누는 기준은</a:t>
            </a:r>
            <a:r>
              <a:rPr lang="en-US" altLang="ko-KR" sz="1400" dirty="0" smtClean="0"/>
              <a:t>??</a:t>
            </a:r>
            <a:endParaRPr lang="ko-KR" altLang="en-US" sz="1400" dirty="0"/>
          </a:p>
        </p:txBody>
      </p:sp>
      <p:sp>
        <p:nvSpPr>
          <p:cNvPr id="36" name="직사각형 35"/>
          <p:cNvSpPr/>
          <p:nvPr/>
        </p:nvSpPr>
        <p:spPr>
          <a:xfrm>
            <a:off x="9824404" y="5605516"/>
            <a:ext cx="1613070" cy="523220"/>
          </a:xfrm>
          <a:prstGeom prst="rect">
            <a:avLst/>
          </a:prstGeom>
        </p:spPr>
        <p:txBody>
          <a:bodyPr wrap="none">
            <a:spAutoFit/>
          </a:bodyPr>
          <a:lstStyle/>
          <a:p>
            <a:r>
              <a:rPr lang="en-US" altLang="ko-KR" sz="1400" dirty="0" err="1" smtClean="0"/>
              <a:t>Jaccard</a:t>
            </a:r>
            <a:r>
              <a:rPr lang="en-US" altLang="ko-KR" sz="1400" dirty="0" smtClean="0"/>
              <a:t> overlap</a:t>
            </a:r>
            <a:r>
              <a:rPr lang="ko-KR" altLang="en-US" sz="1400" dirty="0" smtClean="0"/>
              <a:t>이</a:t>
            </a:r>
            <a:endParaRPr lang="en-US" altLang="ko-KR" sz="1400" dirty="0" smtClean="0"/>
          </a:p>
          <a:p>
            <a:r>
              <a:rPr lang="en-US" altLang="ko-KR" sz="1400" dirty="0" smtClean="0"/>
              <a:t>0.5 </a:t>
            </a:r>
            <a:r>
              <a:rPr lang="ko-KR" altLang="en-US" sz="1400" dirty="0" smtClean="0"/>
              <a:t>미만이므로</a:t>
            </a:r>
            <a:endParaRPr lang="ko-KR" altLang="en-US" sz="1400" dirty="0"/>
          </a:p>
        </p:txBody>
      </p:sp>
    </p:spTree>
    <p:extLst>
      <p:ext uri="{BB962C8B-B14F-4D97-AF65-F5344CB8AC3E}">
        <p14:creationId xmlns:p14="http://schemas.microsoft.com/office/powerpoint/2010/main" val="1467182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 presetClass="exit" presetSubtype="0" fill="hold" grpId="1" nodeType="withEffect">
                                  <p:stCondLst>
                                    <p:cond delay="0"/>
                                  </p:stCondLst>
                                  <p:childTnLst>
                                    <p:set>
                                      <p:cBhvr>
                                        <p:cTn id="20" dur="1" fill="hold">
                                          <p:stCondLst>
                                            <p:cond delay="0"/>
                                          </p:stCondLst>
                                        </p:cTn>
                                        <p:tgtEl>
                                          <p:spTgt spid="18"/>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 presetClass="exit" presetSubtype="0" fill="hold" grpId="1" nodeType="withEffect">
                                  <p:stCondLst>
                                    <p:cond delay="0"/>
                                  </p:stCondLst>
                                  <p:childTnLst>
                                    <p:set>
                                      <p:cBhvr>
                                        <p:cTn id="32" dur="1" fill="hold">
                                          <p:stCondLst>
                                            <p:cond delay="0"/>
                                          </p:stCondLst>
                                        </p:cTn>
                                        <p:tgtEl>
                                          <p:spTgt spid="25"/>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1" presetClass="exit" presetSubtype="0" fill="hold" grpId="1" nodeType="withEffect">
                                  <p:stCondLst>
                                    <p:cond delay="0"/>
                                  </p:stCondLst>
                                  <p:childTnLst>
                                    <p:set>
                                      <p:cBhvr>
                                        <p:cTn id="44" dur="1" fill="hold">
                                          <p:stCondLst>
                                            <p:cond delay="0"/>
                                          </p:stCondLst>
                                        </p:cTn>
                                        <p:tgtEl>
                                          <p:spTgt spid="26"/>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29"/>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21" grpId="0" animBg="1"/>
      <p:bldP spid="21" grpId="1" animBg="1"/>
      <p:bldP spid="25" grpId="0" animBg="1"/>
      <p:bldP spid="25" grpId="1" animBg="1"/>
      <p:bldP spid="26" grpId="0" animBg="1"/>
      <p:bldP spid="26" grpId="1" animBg="1"/>
      <p:bldP spid="27" grpId="0" animBg="1"/>
      <p:bldP spid="28" grpId="0" animBg="1"/>
      <p:bldP spid="28" grpId="1" animBg="1"/>
      <p:bldP spid="29" grpId="0" animBg="1"/>
      <p:bldP spid="29" grpId="1" animBg="1"/>
      <p:bldP spid="30" grpId="0" animBg="1"/>
      <p:bldP spid="3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8189" y="189781"/>
            <a:ext cx="5943600" cy="369332"/>
          </a:xfrm>
          <a:prstGeom prst="rect">
            <a:avLst/>
          </a:prstGeom>
          <a:noFill/>
        </p:spPr>
        <p:txBody>
          <a:bodyPr wrap="square" rtlCol="0">
            <a:spAutoFit/>
          </a:bodyPr>
          <a:lstStyle/>
          <a:p>
            <a:r>
              <a:rPr lang="en-US" altLang="ko-KR" b="1" dirty="0" smtClean="0"/>
              <a:t>The Single Shot Detector (SSD) – 2.2 Training</a:t>
            </a:r>
            <a:endParaRPr lang="ko-KR" altLang="en-US" b="1" dirty="0"/>
          </a:p>
        </p:txBody>
      </p:sp>
      <p:sp>
        <p:nvSpPr>
          <p:cNvPr id="5" name="TextBox 4"/>
          <p:cNvSpPr txBox="1"/>
          <p:nvPr/>
        </p:nvSpPr>
        <p:spPr>
          <a:xfrm>
            <a:off x="388189" y="540715"/>
            <a:ext cx="5684807" cy="369332"/>
          </a:xfrm>
          <a:prstGeom prst="rect">
            <a:avLst/>
          </a:prstGeom>
          <a:noFill/>
        </p:spPr>
        <p:txBody>
          <a:bodyPr wrap="square" rtlCol="0">
            <a:spAutoFit/>
          </a:bodyPr>
          <a:lstStyle/>
          <a:p>
            <a:r>
              <a:rPr lang="en-US" altLang="ko-KR" dirty="0" smtClean="0"/>
              <a:t>Choosing scales and aspect ratios for default boxes</a:t>
            </a:r>
            <a:endParaRPr lang="ko-KR" altLang="en-US" dirty="0"/>
          </a:p>
        </p:txBody>
      </p:sp>
      <p:sp>
        <p:nvSpPr>
          <p:cNvPr id="6" name="TextBox 5"/>
          <p:cNvSpPr txBox="1"/>
          <p:nvPr/>
        </p:nvSpPr>
        <p:spPr>
          <a:xfrm>
            <a:off x="920869" y="1422580"/>
            <a:ext cx="10545793" cy="1200329"/>
          </a:xfrm>
          <a:prstGeom prst="rect">
            <a:avLst/>
          </a:prstGeom>
          <a:noFill/>
          <a:ln>
            <a:solidFill>
              <a:srgbClr val="FF0000"/>
            </a:solidFill>
          </a:ln>
        </p:spPr>
        <p:txBody>
          <a:bodyPr wrap="square" rtlCol="0">
            <a:spAutoFit/>
          </a:bodyPr>
          <a:lstStyle/>
          <a:p>
            <a:r>
              <a:rPr lang="en-US" altLang="ko-KR" dirty="0" smtClean="0"/>
              <a:t>To handle different object scales, some methods [4, 9] suggest processing the image at different sizes and combining the results afterwards</a:t>
            </a:r>
          </a:p>
          <a:p>
            <a:r>
              <a:rPr lang="en-US" altLang="ko-KR" dirty="0" smtClean="0"/>
              <a:t>However, by utilizing feature maps from several different layers in a single network for prediction we can mimic the same effect, while also sharing parameters across all object scales</a:t>
            </a:r>
          </a:p>
        </p:txBody>
      </p:sp>
      <p:sp>
        <p:nvSpPr>
          <p:cNvPr id="7" name="TextBox 6"/>
          <p:cNvSpPr txBox="1"/>
          <p:nvPr/>
        </p:nvSpPr>
        <p:spPr>
          <a:xfrm>
            <a:off x="920868" y="2758901"/>
            <a:ext cx="10931825" cy="830997"/>
          </a:xfrm>
          <a:prstGeom prst="rect">
            <a:avLst/>
          </a:prstGeom>
          <a:noFill/>
        </p:spPr>
        <p:txBody>
          <a:bodyPr wrap="square" rtlCol="0">
            <a:spAutoFit/>
          </a:bodyPr>
          <a:lstStyle/>
          <a:p>
            <a:r>
              <a:rPr lang="ko-KR" altLang="en-US" sz="1600" dirty="0" smtClean="0"/>
              <a:t>오브젝트의 각기 다른 크기를 다루기 위해</a:t>
            </a:r>
            <a:r>
              <a:rPr lang="en-US" altLang="ko-KR" sz="1600" dirty="0" smtClean="0"/>
              <a:t>, </a:t>
            </a:r>
            <a:r>
              <a:rPr lang="ko-KR" altLang="en-US" sz="1600" dirty="0" smtClean="0"/>
              <a:t>몇몇 모델을 이미지 크기를 조정해서 나중에 넣는 방법을 사용하지만</a:t>
            </a:r>
            <a:endParaRPr lang="en-US" altLang="ko-KR" sz="1600" dirty="0" smtClean="0"/>
          </a:p>
          <a:p>
            <a:r>
              <a:rPr lang="ko-KR" altLang="en-US" sz="1600" dirty="0" smtClean="0"/>
              <a:t>우리의 방법은 한 네트워크에 다른 몇몇의 </a:t>
            </a:r>
            <a:r>
              <a:rPr lang="ko-KR" altLang="en-US" sz="1600" dirty="0" err="1" smtClean="0"/>
              <a:t>레이어의</a:t>
            </a:r>
            <a:r>
              <a:rPr lang="ko-KR" altLang="en-US" sz="1600" dirty="0" smtClean="0"/>
              <a:t> </a:t>
            </a:r>
            <a:r>
              <a:rPr lang="en-US" altLang="ko-KR" sz="1600" dirty="0" smtClean="0"/>
              <a:t>feature map</a:t>
            </a:r>
            <a:r>
              <a:rPr lang="ko-KR" altLang="en-US" sz="1600" dirty="0" smtClean="0"/>
              <a:t>을 이용해서 이 것을 해결</a:t>
            </a:r>
            <a:r>
              <a:rPr lang="en-US" altLang="ko-KR" sz="1600" dirty="0" smtClean="0"/>
              <a:t>,</a:t>
            </a:r>
          </a:p>
          <a:p>
            <a:r>
              <a:rPr lang="ko-KR" altLang="en-US" sz="1600" b="1" dirty="0" smtClean="0"/>
              <a:t>우리의 방법은 효과도 똑같으면서 </a:t>
            </a:r>
            <a:r>
              <a:rPr lang="en-US" altLang="ko-KR" sz="1600" b="1" dirty="0" smtClean="0"/>
              <a:t>parameter</a:t>
            </a:r>
            <a:r>
              <a:rPr lang="ko-KR" altLang="en-US" sz="1600" b="1" dirty="0" smtClean="0"/>
              <a:t>까지 공유한다</a:t>
            </a:r>
            <a:endParaRPr lang="en-US" altLang="ko-KR" sz="1600" b="1" dirty="0" smtClean="0"/>
          </a:p>
        </p:txBody>
      </p:sp>
      <p:sp>
        <p:nvSpPr>
          <p:cNvPr id="8" name="TextBox 7"/>
          <p:cNvSpPr txBox="1"/>
          <p:nvPr/>
        </p:nvSpPr>
        <p:spPr>
          <a:xfrm>
            <a:off x="920869" y="4243418"/>
            <a:ext cx="10545793" cy="1477328"/>
          </a:xfrm>
          <a:prstGeom prst="rect">
            <a:avLst/>
          </a:prstGeom>
          <a:noFill/>
          <a:ln>
            <a:solidFill>
              <a:srgbClr val="FF0000"/>
            </a:solidFill>
          </a:ln>
        </p:spPr>
        <p:txBody>
          <a:bodyPr wrap="square" rtlCol="0">
            <a:spAutoFit/>
          </a:bodyPr>
          <a:lstStyle/>
          <a:p>
            <a:r>
              <a:rPr lang="en-US" altLang="ko-KR" dirty="0" smtClean="0"/>
              <a:t>Feature maps from different levels within a network are known to have different(empirical) receptive field sizes. Fortunately, within the SSD Framework, the default boxes do not necessary need to correspond to the actual receptive fields of each layer.</a:t>
            </a:r>
          </a:p>
          <a:p>
            <a:r>
              <a:rPr lang="en-US" altLang="ko-KR" dirty="0" smtClean="0"/>
              <a:t>We design the tiling of default boxes so that specific feature maps learn to be responsive to particular scales of the objects.</a:t>
            </a:r>
          </a:p>
        </p:txBody>
      </p:sp>
      <p:sp>
        <p:nvSpPr>
          <p:cNvPr id="9" name="TextBox 8"/>
          <p:cNvSpPr txBox="1"/>
          <p:nvPr/>
        </p:nvSpPr>
        <p:spPr>
          <a:xfrm>
            <a:off x="920868" y="5801769"/>
            <a:ext cx="10931825" cy="584775"/>
          </a:xfrm>
          <a:prstGeom prst="rect">
            <a:avLst/>
          </a:prstGeom>
          <a:noFill/>
        </p:spPr>
        <p:txBody>
          <a:bodyPr wrap="square" rtlCol="0">
            <a:spAutoFit/>
          </a:bodyPr>
          <a:lstStyle/>
          <a:p>
            <a:r>
              <a:rPr lang="en-US" altLang="ko-KR" sz="1600" dirty="0" smtClean="0"/>
              <a:t>SSD </a:t>
            </a:r>
            <a:r>
              <a:rPr lang="en-US" altLang="ko-KR" sz="1600" dirty="0" err="1" smtClean="0"/>
              <a:t>Framesork</a:t>
            </a:r>
            <a:r>
              <a:rPr lang="ko-KR" altLang="en-US" sz="1600" dirty="0" smtClean="0"/>
              <a:t>에서 </a:t>
            </a:r>
            <a:r>
              <a:rPr lang="en-US" altLang="ko-KR" sz="1600" dirty="0" smtClean="0"/>
              <a:t>default boxes</a:t>
            </a:r>
            <a:r>
              <a:rPr lang="ko-KR" altLang="en-US" sz="1600" dirty="0" smtClean="0"/>
              <a:t>는 각 </a:t>
            </a:r>
            <a:r>
              <a:rPr lang="ko-KR" altLang="en-US" sz="1600" dirty="0" err="1" smtClean="0"/>
              <a:t>레이어의</a:t>
            </a:r>
            <a:r>
              <a:rPr lang="ko-KR" altLang="en-US" sz="1600" dirty="0" smtClean="0"/>
              <a:t> 실제 </a:t>
            </a:r>
            <a:r>
              <a:rPr lang="en-US" altLang="ko-KR" sz="1600" dirty="0" smtClean="0"/>
              <a:t>receptive field</a:t>
            </a:r>
            <a:r>
              <a:rPr lang="ko-KR" altLang="en-US" sz="1600" dirty="0" smtClean="0"/>
              <a:t>와 대응될 필요는 없다</a:t>
            </a:r>
            <a:r>
              <a:rPr lang="en-US" altLang="ko-KR" sz="1600" dirty="0" smtClean="0"/>
              <a:t>.</a:t>
            </a:r>
          </a:p>
          <a:p>
            <a:r>
              <a:rPr lang="ko-KR" altLang="en-US" sz="1600" b="1" dirty="0" smtClean="0"/>
              <a:t>우리는 </a:t>
            </a:r>
            <a:r>
              <a:rPr lang="en-US" altLang="ko-KR" sz="1600" b="1" dirty="0" smtClean="0"/>
              <a:t>default box</a:t>
            </a:r>
            <a:r>
              <a:rPr lang="ko-KR" altLang="en-US" sz="1600" b="1" dirty="0" smtClean="0"/>
              <a:t>를 </a:t>
            </a:r>
            <a:r>
              <a:rPr lang="ko-KR" altLang="en-US" sz="1600" b="1" dirty="0" err="1" smtClean="0"/>
              <a:t>타일링</a:t>
            </a:r>
            <a:r>
              <a:rPr lang="ko-KR" altLang="en-US" sz="1600" b="1" dirty="0" smtClean="0"/>
              <a:t> 해</a:t>
            </a:r>
            <a:r>
              <a:rPr lang="en-US" altLang="ko-KR" sz="1600" b="1" dirty="0" smtClean="0"/>
              <a:t>, </a:t>
            </a:r>
            <a:r>
              <a:rPr lang="ko-KR" altLang="en-US" sz="1600" b="1" dirty="0" smtClean="0"/>
              <a:t>득정 </a:t>
            </a:r>
            <a:r>
              <a:rPr lang="en-US" altLang="ko-KR" sz="1600" b="1" dirty="0" smtClean="0"/>
              <a:t>feature map</a:t>
            </a:r>
            <a:r>
              <a:rPr lang="ko-KR" altLang="en-US" sz="1600" b="1" dirty="0" smtClean="0"/>
              <a:t>이 특정 오브젝트의 크기에 대해 학습하도록 했다</a:t>
            </a:r>
            <a:r>
              <a:rPr lang="en-US" altLang="ko-KR" sz="1600" b="1" dirty="0" smtClean="0"/>
              <a:t>.</a:t>
            </a:r>
          </a:p>
        </p:txBody>
      </p:sp>
    </p:spTree>
    <p:extLst>
      <p:ext uri="{BB962C8B-B14F-4D97-AF65-F5344CB8AC3E}">
        <p14:creationId xmlns:p14="http://schemas.microsoft.com/office/powerpoint/2010/main" val="423315425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88189" y="189781"/>
            <a:ext cx="5943600" cy="369332"/>
          </a:xfrm>
          <a:prstGeom prst="rect">
            <a:avLst/>
          </a:prstGeom>
          <a:noFill/>
        </p:spPr>
        <p:txBody>
          <a:bodyPr wrap="square" rtlCol="0">
            <a:spAutoFit/>
          </a:bodyPr>
          <a:lstStyle/>
          <a:p>
            <a:r>
              <a:rPr lang="en-US" altLang="ko-KR" b="1" dirty="0" smtClean="0"/>
              <a:t>The Single Shot Detector (SSD) – 2.2 Training</a:t>
            </a:r>
            <a:endParaRPr lang="ko-KR" altLang="en-US" b="1" dirty="0"/>
          </a:p>
        </p:txBody>
      </p:sp>
      <p:sp>
        <p:nvSpPr>
          <p:cNvPr id="11" name="TextBox 10"/>
          <p:cNvSpPr txBox="1"/>
          <p:nvPr/>
        </p:nvSpPr>
        <p:spPr>
          <a:xfrm>
            <a:off x="388189" y="540715"/>
            <a:ext cx="5684807" cy="369332"/>
          </a:xfrm>
          <a:prstGeom prst="rect">
            <a:avLst/>
          </a:prstGeom>
          <a:noFill/>
        </p:spPr>
        <p:txBody>
          <a:bodyPr wrap="square" rtlCol="0">
            <a:spAutoFit/>
          </a:bodyPr>
          <a:lstStyle/>
          <a:p>
            <a:r>
              <a:rPr lang="en-US" altLang="ko-KR" dirty="0" smtClean="0"/>
              <a:t>Choosing scales and aspect ratios for default boxes</a:t>
            </a:r>
            <a:endParaRPr lang="ko-KR" altLang="en-US" dirty="0"/>
          </a:p>
        </p:txBody>
      </p:sp>
      <p:pic>
        <p:nvPicPr>
          <p:cNvPr id="16" name="그림 15"/>
          <p:cNvPicPr>
            <a:picLocks noChangeAspect="1"/>
          </p:cNvPicPr>
          <p:nvPr/>
        </p:nvPicPr>
        <p:blipFill>
          <a:blip r:embed="rId2"/>
          <a:stretch>
            <a:fillRect/>
          </a:stretch>
        </p:blipFill>
        <p:spPr>
          <a:xfrm>
            <a:off x="2824006" y="5125076"/>
            <a:ext cx="6497979" cy="790759"/>
          </a:xfrm>
          <a:prstGeom prst="rect">
            <a:avLst/>
          </a:prstGeom>
        </p:spPr>
      </p:pic>
      <mc:AlternateContent xmlns:mc="http://schemas.openxmlformats.org/markup-compatibility/2006" xmlns:a14="http://schemas.microsoft.com/office/drawing/2010/main">
        <mc:Choice Requires="a14">
          <p:sp>
            <p:nvSpPr>
              <p:cNvPr id="17" name="TextBox 16"/>
              <p:cNvSpPr txBox="1"/>
              <p:nvPr/>
            </p:nvSpPr>
            <p:spPr>
              <a:xfrm>
                <a:off x="920869" y="1422580"/>
                <a:ext cx="10545793" cy="2671372"/>
              </a:xfrm>
              <a:prstGeom prst="rect">
                <a:avLst/>
              </a:prstGeom>
              <a:noFill/>
              <a:ln>
                <a:solidFill>
                  <a:srgbClr val="FF0000"/>
                </a:solidFill>
              </a:ln>
            </p:spPr>
            <p:txBody>
              <a:bodyPr wrap="square" rtlCol="0">
                <a:spAutoFit/>
              </a:bodyPr>
              <a:lstStyle/>
              <a:p>
                <a:r>
                  <a:rPr lang="en-US" altLang="ko-KR" dirty="0" smtClean="0"/>
                  <a:t>Where </a:t>
                </a:r>
                <a14:m>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𝑠</m:t>
                        </m:r>
                      </m:e>
                      <m:sub>
                        <m:r>
                          <a:rPr lang="en-US" altLang="ko-KR" b="0" i="1" smtClean="0">
                            <a:latin typeface="Cambria Math" panose="02040503050406030204" pitchFamily="18" charset="0"/>
                          </a:rPr>
                          <m:t>𝑚𝑖𝑛</m:t>
                        </m:r>
                      </m:sub>
                    </m:sSub>
                    <m:r>
                      <a:rPr lang="en-US" altLang="ko-KR" b="0" i="1" smtClean="0">
                        <a:latin typeface="Cambria Math" panose="02040503050406030204" pitchFamily="18" charset="0"/>
                      </a:rPr>
                      <m:t> </m:t>
                    </m:r>
                  </m:oMath>
                </a14:m>
                <a:r>
                  <a:rPr lang="en-US" altLang="ko-KR" dirty="0" smtClean="0"/>
                  <a:t>is 0.2, </a:t>
                </a:r>
                <a14:m>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𝑠</m:t>
                        </m:r>
                      </m:e>
                      <m:sub>
                        <m:r>
                          <a:rPr lang="en-US" altLang="ko-KR" b="0" i="1" smtClean="0">
                            <a:latin typeface="Cambria Math" panose="02040503050406030204" pitchFamily="18" charset="0"/>
                          </a:rPr>
                          <m:t>𝑚𝑎𝑥</m:t>
                        </m:r>
                      </m:sub>
                    </m:sSub>
                    <m:r>
                      <a:rPr lang="en-US" altLang="ko-KR" b="0" i="1" smtClean="0">
                        <a:latin typeface="Cambria Math" panose="02040503050406030204" pitchFamily="18" charset="0"/>
                      </a:rPr>
                      <m:t> </m:t>
                    </m:r>
                  </m:oMath>
                </a14:m>
                <a:r>
                  <a:rPr lang="en-US" altLang="ko-KR" dirty="0" smtClean="0"/>
                  <a:t>is 0.9, meaning the lowest layer has a scale of 0.2 and the highest layer has a scale of 0.9, and all layers in between are regularly spaced.</a:t>
                </a:r>
                <a:br>
                  <a:rPr lang="en-US" altLang="ko-KR" dirty="0" smtClean="0"/>
                </a:br>
                <a:r>
                  <a:rPr lang="en-US" altLang="ko-KR" dirty="0" smtClean="0"/>
                  <a:t>We impose different aspect ratios for the default boxes, and denote them as </a:t>
                </a:r>
                <a14:m>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𝑎</m:t>
                        </m:r>
                      </m:e>
                      <m:sub>
                        <m:r>
                          <a:rPr lang="en-US" altLang="ko-KR" b="0" i="1" smtClean="0">
                            <a:latin typeface="Cambria Math" panose="02040503050406030204" pitchFamily="18" charset="0"/>
                          </a:rPr>
                          <m:t>𝑟</m:t>
                        </m:r>
                      </m:sub>
                    </m:sSub>
                    <m:r>
                      <a:rPr lang="en-US" altLang="ko-KR" i="1" smtClean="0">
                        <a:latin typeface="Cambria Math" panose="02040503050406030204" pitchFamily="18" charset="0"/>
                        <a:ea typeface="Cambria Math" panose="02040503050406030204" pitchFamily="18" charset="0"/>
                      </a:rPr>
                      <m:t>∈</m:t>
                    </m:r>
                  </m:oMath>
                </a14:m>
                <a:r>
                  <a:rPr lang="en-US" altLang="ko-KR" dirty="0" smtClean="0"/>
                  <a:t> {1, 2, 3, 1/2, 1/3}.</a:t>
                </a:r>
              </a:p>
              <a:p>
                <a:endParaRPr lang="en-US" altLang="ko-KR" dirty="0"/>
              </a:p>
              <a:p>
                <a:r>
                  <a:rPr lang="en-US" altLang="ko-KR" dirty="0" smtClean="0"/>
                  <a:t>We can compute the width (</a:t>
                </a:r>
                <a14:m>
                  <m:oMath xmlns:m="http://schemas.openxmlformats.org/officeDocument/2006/math">
                    <m:sSubSup>
                      <m:sSubSupPr>
                        <m:ctrlPr>
                          <a:rPr lang="en-US" altLang="ko-KR" i="1" smtClean="0">
                            <a:latin typeface="Cambria Math" panose="02040503050406030204" pitchFamily="18" charset="0"/>
                          </a:rPr>
                        </m:ctrlPr>
                      </m:sSubSup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𝑘</m:t>
                        </m:r>
                      </m:sub>
                      <m:sup>
                        <m:r>
                          <a:rPr lang="en-US" altLang="ko-KR" b="0" i="1" smtClean="0">
                            <a:latin typeface="Cambria Math" panose="02040503050406030204" pitchFamily="18" charset="0"/>
                          </a:rPr>
                          <m:t>𝑎</m:t>
                        </m:r>
                      </m:sup>
                    </m:sSubSup>
                  </m:oMath>
                </a14:m>
                <a:r>
                  <a:rPr lang="en-US" altLang="ko-KR" dirty="0" smtClean="0"/>
                  <a:t> = </a:t>
                </a:r>
                <a14:m>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𝑠</m:t>
                        </m:r>
                      </m:e>
                      <m:sub>
                        <m:r>
                          <a:rPr lang="en-US" altLang="ko-KR" b="0" i="1" smtClean="0">
                            <a:latin typeface="Cambria Math" panose="02040503050406030204" pitchFamily="18" charset="0"/>
                          </a:rPr>
                          <m:t>𝑘</m:t>
                        </m:r>
                      </m:sub>
                    </m:sSub>
                    <m:r>
                      <a:rPr lang="en-US" altLang="ko-KR" b="0" i="1" smtClean="0">
                        <a:latin typeface="Cambria Math" panose="02040503050406030204" pitchFamily="18" charset="0"/>
                      </a:rPr>
                      <m:t>/</m:t>
                    </m:r>
                    <m:rad>
                      <m:radPr>
                        <m:degHide m:val="on"/>
                        <m:ctrlPr>
                          <a:rPr lang="en-US" altLang="ko-KR" b="0" i="1" smtClean="0">
                            <a:latin typeface="Cambria Math" panose="02040503050406030204" pitchFamily="18" charset="0"/>
                          </a:rPr>
                        </m:ctrlPr>
                      </m:radPr>
                      <m:deg/>
                      <m:e>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𝑎</m:t>
                            </m:r>
                          </m:e>
                          <m:sub>
                            <m:r>
                              <a:rPr lang="en-US" altLang="ko-KR" b="0" i="1" smtClean="0">
                                <a:latin typeface="Cambria Math" panose="02040503050406030204" pitchFamily="18" charset="0"/>
                              </a:rPr>
                              <m:t>𝑟</m:t>
                            </m:r>
                          </m:sub>
                        </m:sSub>
                      </m:e>
                    </m:rad>
                  </m:oMath>
                </a14:m>
                <a:r>
                  <a:rPr lang="en-US" altLang="ko-KR" dirty="0" smtClean="0"/>
                  <a:t>) and height (</a:t>
                </a:r>
                <a14:m>
                  <m:oMath xmlns:m="http://schemas.openxmlformats.org/officeDocument/2006/math">
                    <m:sSubSup>
                      <m:sSubSupPr>
                        <m:ctrlPr>
                          <a:rPr lang="en-US" altLang="ko-KR" i="1" smtClean="0">
                            <a:latin typeface="Cambria Math" panose="02040503050406030204" pitchFamily="18" charset="0"/>
                          </a:rPr>
                        </m:ctrlPr>
                      </m:sSubSupPr>
                      <m:e>
                        <m:r>
                          <a:rPr lang="en-US" altLang="ko-KR" b="0" i="1" smtClean="0">
                            <a:latin typeface="Cambria Math" panose="02040503050406030204" pitchFamily="18" charset="0"/>
                          </a:rPr>
                          <m:t>h</m:t>
                        </m:r>
                      </m:e>
                      <m:sub>
                        <m:r>
                          <a:rPr lang="en-US" altLang="ko-KR" b="0" i="1" smtClean="0">
                            <a:latin typeface="Cambria Math" panose="02040503050406030204" pitchFamily="18" charset="0"/>
                          </a:rPr>
                          <m:t>𝑘</m:t>
                        </m:r>
                      </m:sub>
                      <m:sup>
                        <m:r>
                          <a:rPr lang="en-US" altLang="ko-KR" b="0" i="1" smtClean="0">
                            <a:latin typeface="Cambria Math" panose="02040503050406030204" pitchFamily="18" charset="0"/>
                          </a:rPr>
                          <m:t>𝑎</m:t>
                        </m:r>
                      </m:sup>
                    </m:sSubSup>
                  </m:oMath>
                </a14:m>
                <a:r>
                  <a:rPr lang="en-US" altLang="ko-KR" dirty="0" smtClean="0"/>
                  <a:t> = </a:t>
                </a:r>
                <a14:m>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𝑠</m:t>
                        </m:r>
                      </m:e>
                      <m:sub>
                        <m:r>
                          <a:rPr lang="en-US" altLang="ko-KR" b="0" i="1" smtClean="0">
                            <a:latin typeface="Cambria Math" panose="02040503050406030204" pitchFamily="18" charset="0"/>
                          </a:rPr>
                          <m:t>𝑘</m:t>
                        </m:r>
                      </m:sub>
                    </m:sSub>
                    <m:r>
                      <a:rPr lang="en-US" altLang="ko-KR" b="0" i="1" smtClean="0">
                        <a:latin typeface="Cambria Math" panose="02040503050406030204" pitchFamily="18" charset="0"/>
                      </a:rPr>
                      <m:t>/</m:t>
                    </m:r>
                    <m:rad>
                      <m:radPr>
                        <m:degHide m:val="on"/>
                        <m:ctrlPr>
                          <a:rPr lang="en-US" altLang="ko-KR" b="0" i="1" smtClean="0">
                            <a:latin typeface="Cambria Math" panose="02040503050406030204" pitchFamily="18" charset="0"/>
                          </a:rPr>
                        </m:ctrlPr>
                      </m:radPr>
                      <m:deg/>
                      <m:e>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𝑎</m:t>
                            </m:r>
                          </m:e>
                          <m:sub>
                            <m:r>
                              <a:rPr lang="en-US" altLang="ko-KR" b="0" i="1" smtClean="0">
                                <a:latin typeface="Cambria Math" panose="02040503050406030204" pitchFamily="18" charset="0"/>
                              </a:rPr>
                              <m:t>𝑟</m:t>
                            </m:r>
                          </m:sub>
                        </m:sSub>
                      </m:e>
                    </m:rad>
                  </m:oMath>
                </a14:m>
                <a:r>
                  <a:rPr lang="en-US" altLang="ko-KR" dirty="0" smtClean="0"/>
                  <a:t>) for each default box.</a:t>
                </a:r>
              </a:p>
              <a:p>
                <a:r>
                  <a:rPr lang="en-US" altLang="ko-KR" dirty="0" smtClean="0"/>
                  <a:t>For the</a:t>
                </a:r>
                <a:r>
                  <a:rPr lang="en-US" altLang="ko-KR" dirty="0"/>
                  <a:t> </a:t>
                </a:r>
                <a:r>
                  <a:rPr lang="en-US" altLang="ko-KR" dirty="0" smtClean="0"/>
                  <a:t>aspect ratio of 1, we also add a default box whose scale is </a:t>
                </a:r>
                <a14:m>
                  <m:oMath xmlns:m="http://schemas.openxmlformats.org/officeDocument/2006/math">
                    <m:sSubSup>
                      <m:sSubSupPr>
                        <m:ctrlPr>
                          <a:rPr lang="en-US" altLang="ko-KR" i="1" smtClean="0">
                            <a:latin typeface="Cambria Math" panose="02040503050406030204" pitchFamily="18" charset="0"/>
                          </a:rPr>
                        </m:ctrlPr>
                      </m:sSubSupPr>
                      <m:e>
                        <m:r>
                          <a:rPr lang="en-US" altLang="ko-KR" b="0" i="1" smtClean="0">
                            <a:latin typeface="Cambria Math" panose="02040503050406030204" pitchFamily="18" charset="0"/>
                          </a:rPr>
                          <m:t>𝑠</m:t>
                        </m:r>
                      </m:e>
                      <m:sub>
                        <m:r>
                          <a:rPr lang="en-US" altLang="ko-KR" b="0" i="1" smtClean="0">
                            <a:latin typeface="Cambria Math" panose="02040503050406030204" pitchFamily="18" charset="0"/>
                          </a:rPr>
                          <m:t>𝑘</m:t>
                        </m:r>
                      </m:sub>
                      <m:sup>
                        <m:r>
                          <a:rPr lang="en-US" altLang="ko-KR" b="0" i="1" smtClean="0">
                            <a:latin typeface="Cambria Math" panose="02040503050406030204" pitchFamily="18" charset="0"/>
                          </a:rPr>
                          <m:t>′</m:t>
                        </m:r>
                      </m:sup>
                    </m:sSubSup>
                    <m:r>
                      <a:rPr lang="en-US" altLang="ko-KR" b="0" i="1" smtClean="0">
                        <a:latin typeface="Cambria Math" panose="02040503050406030204" pitchFamily="18" charset="0"/>
                      </a:rPr>
                      <m:t>=</m:t>
                    </m:r>
                    <m:rad>
                      <m:radPr>
                        <m:degHide m:val="on"/>
                        <m:ctrlPr>
                          <a:rPr lang="en-US" altLang="ko-KR" b="0" i="1" smtClean="0">
                            <a:latin typeface="Cambria Math" panose="02040503050406030204" pitchFamily="18" charset="0"/>
                          </a:rPr>
                        </m:ctrlPr>
                      </m:radPr>
                      <m:deg/>
                      <m:e>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𝑠</m:t>
                            </m:r>
                          </m:e>
                          <m:sub>
                            <m:r>
                              <a:rPr lang="en-US" altLang="ko-KR" b="0" i="1" smtClean="0">
                                <a:latin typeface="Cambria Math" panose="02040503050406030204" pitchFamily="18" charset="0"/>
                              </a:rPr>
                              <m:t>𝑘</m:t>
                            </m:r>
                          </m:sub>
                        </m:sSub>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𝑠</m:t>
                            </m:r>
                          </m:e>
                          <m:sub>
                            <m:r>
                              <a:rPr lang="en-US" altLang="ko-KR" b="0" i="1" smtClean="0">
                                <a:latin typeface="Cambria Math" panose="02040503050406030204" pitchFamily="18" charset="0"/>
                              </a:rPr>
                              <m:t>𝑘</m:t>
                            </m:r>
                            <m:r>
                              <a:rPr lang="en-US" altLang="ko-KR" b="0" i="1" smtClean="0">
                                <a:latin typeface="Cambria Math" panose="02040503050406030204" pitchFamily="18" charset="0"/>
                              </a:rPr>
                              <m:t>+1</m:t>
                            </m:r>
                          </m:sub>
                        </m:sSub>
                      </m:e>
                    </m:rad>
                  </m:oMath>
                </a14:m>
                <a:r>
                  <a:rPr lang="en-US" altLang="ko-KR" dirty="0" smtClean="0"/>
                  <a:t> resulting in </a:t>
                </a:r>
                <a:br>
                  <a:rPr lang="en-US" altLang="ko-KR" dirty="0" smtClean="0"/>
                </a:br>
                <a:r>
                  <a:rPr lang="en-US" altLang="ko-KR" dirty="0" smtClean="0"/>
                  <a:t>6 default boxes per feature map location</a:t>
                </a:r>
              </a:p>
              <a:p>
                <a:r>
                  <a:rPr lang="en-US" altLang="ko-KR" dirty="0" smtClean="0"/>
                  <a:t>We set the center of each default box to (		 , where |</a:t>
                </a:r>
                <a14:m>
                  <m:oMath xmlns:m="http://schemas.openxmlformats.org/officeDocument/2006/math">
                    <m:sSubSup>
                      <m:sSubSupPr>
                        <m:ctrlPr>
                          <a:rPr lang="en-US" altLang="ko-KR" i="1" smtClean="0">
                            <a:latin typeface="Cambria Math" panose="02040503050406030204" pitchFamily="18" charset="0"/>
                          </a:rPr>
                        </m:ctrlPr>
                      </m:sSubSupPr>
                      <m:e>
                        <m:r>
                          <a:rPr lang="en-US" altLang="ko-KR" b="0" i="1" smtClean="0">
                            <a:latin typeface="Cambria Math" panose="02040503050406030204" pitchFamily="18" charset="0"/>
                          </a:rPr>
                          <m:t>𝑓</m:t>
                        </m:r>
                      </m:e>
                      <m:sub>
                        <m:r>
                          <a:rPr lang="en-US" altLang="ko-KR" b="0" i="1" smtClean="0">
                            <a:latin typeface="Cambria Math" panose="02040503050406030204" pitchFamily="18" charset="0"/>
                          </a:rPr>
                          <m:t>𝑘</m:t>
                        </m:r>
                      </m:sub>
                      <m:sup/>
                    </m:sSubSup>
                    <m:r>
                      <a:rPr lang="en-US" altLang="ko-KR" b="0" i="1" smtClean="0">
                        <a:latin typeface="Cambria Math" panose="02040503050406030204" pitchFamily="18" charset="0"/>
                      </a:rPr>
                      <m:t>|</m:t>
                    </m:r>
                  </m:oMath>
                </a14:m>
                <a:r>
                  <a:rPr lang="en-US" altLang="ko-KR" b="0" dirty="0" smtClean="0"/>
                  <a:t> is the size of the </a:t>
                </a:r>
                <a:r>
                  <a:rPr lang="en-US" altLang="ko-KR" i="1" dirty="0" smtClean="0">
                    <a:latin typeface="Cambria Math" panose="02040503050406030204" pitchFamily="18" charset="0"/>
                  </a:rPr>
                  <a:t>k</a:t>
                </a:r>
                <a:r>
                  <a:rPr lang="en-US" altLang="ko-KR" b="0" dirty="0" smtClean="0"/>
                  <a:t>-</a:t>
                </a:r>
                <a:r>
                  <a:rPr lang="en-US" altLang="ko-KR" b="0" dirty="0" err="1" smtClean="0"/>
                  <a:t>th</a:t>
                </a:r>
                <a:r>
                  <a:rPr lang="en-US" altLang="ko-KR" dirty="0" smtClean="0"/>
                  <a:t> square</a:t>
                </a:r>
                <a:r>
                  <a:rPr lang="ko-KR" altLang="en-US" dirty="0" smtClean="0"/>
                  <a:t> </a:t>
                </a:r>
                <a:r>
                  <a:rPr lang="en-US" altLang="ko-KR" dirty="0" smtClean="0"/>
                  <a:t>feature map, </a:t>
                </a:r>
                <a:r>
                  <a:rPr lang="en-US" altLang="ko-KR" i="1" dirty="0">
                    <a:latin typeface="Cambria Math" panose="02040503050406030204" pitchFamily="18" charset="0"/>
                  </a:rPr>
                  <a:t>I, </a:t>
                </a:r>
                <a:r>
                  <a:rPr lang="en-US" altLang="ko-KR" i="1" dirty="0" smtClean="0">
                    <a:latin typeface="Cambria Math" panose="02040503050406030204" pitchFamily="18" charset="0"/>
                  </a:rPr>
                  <a:t>j  </a:t>
                </a:r>
                <a14:m>
                  <m:oMath xmlns:m="http://schemas.openxmlformats.org/officeDocument/2006/math">
                    <m:r>
                      <a:rPr lang="en-US" altLang="ko-KR" i="1" smtClean="0">
                        <a:latin typeface="Cambria Math" panose="02040503050406030204" pitchFamily="18" charset="0"/>
                        <a:ea typeface="Cambria Math" panose="02040503050406030204" pitchFamily="18" charset="0"/>
                      </a:rPr>
                      <m:t>∈</m:t>
                    </m:r>
                  </m:oMath>
                </a14:m>
                <a:r>
                  <a:rPr lang="en-US" altLang="ko-KR" i="1" dirty="0" smtClean="0">
                    <a:latin typeface="Cambria Math" panose="02040503050406030204" pitchFamily="18" charset="0"/>
                  </a:rPr>
                  <a:t>  </a:t>
                </a:r>
                <a:r>
                  <a:rPr lang="en-US" altLang="ko-KR" dirty="0" smtClean="0"/>
                  <a:t>[0, |</a:t>
                </a:r>
                <a14:m>
                  <m:oMath xmlns:m="http://schemas.openxmlformats.org/officeDocument/2006/math">
                    <m:sSubSup>
                      <m:sSubSupPr>
                        <m:ctrlPr>
                          <a:rPr lang="en-US" altLang="ko-KR" i="1" smtClean="0">
                            <a:latin typeface="Cambria Math" panose="02040503050406030204" pitchFamily="18" charset="0"/>
                          </a:rPr>
                        </m:ctrlPr>
                      </m:sSubSupPr>
                      <m:e>
                        <m:r>
                          <a:rPr lang="en-US" altLang="ko-KR" b="0" i="1" smtClean="0">
                            <a:latin typeface="Cambria Math" panose="02040503050406030204" pitchFamily="18" charset="0"/>
                          </a:rPr>
                          <m:t>𝑓</m:t>
                        </m:r>
                      </m:e>
                      <m:sub>
                        <m:r>
                          <a:rPr lang="en-US" altLang="ko-KR" b="0" i="1" smtClean="0">
                            <a:latin typeface="Cambria Math" panose="02040503050406030204" pitchFamily="18" charset="0"/>
                          </a:rPr>
                          <m:t>𝑘</m:t>
                        </m:r>
                      </m:sub>
                      <m:sup/>
                    </m:sSubSup>
                  </m:oMath>
                </a14:m>
                <a:r>
                  <a:rPr lang="en-US" altLang="ko-KR" dirty="0" smtClean="0"/>
                  <a:t>| ]</a:t>
                </a:r>
                <a:endParaRPr lang="en-US" altLang="ko-KR" b="0" dirty="0" smtClean="0"/>
              </a:p>
            </p:txBody>
          </p:sp>
        </mc:Choice>
        <mc:Fallback xmlns="">
          <p:sp>
            <p:nvSpPr>
              <p:cNvPr id="17" name="TextBox 16"/>
              <p:cNvSpPr txBox="1">
                <a:spLocks noRot="1" noChangeAspect="1" noMove="1" noResize="1" noEditPoints="1" noAdjustHandles="1" noChangeArrowheads="1" noChangeShapeType="1" noTextEdit="1"/>
              </p:cNvSpPr>
              <p:nvPr/>
            </p:nvSpPr>
            <p:spPr>
              <a:xfrm>
                <a:off x="920869" y="1422580"/>
                <a:ext cx="10545793" cy="2671372"/>
              </a:xfrm>
              <a:prstGeom prst="rect">
                <a:avLst/>
              </a:prstGeom>
              <a:blipFill rotWithShape="0">
                <a:blip r:embed="rId3"/>
                <a:stretch>
                  <a:fillRect l="-404" t="-907" r="-924" b="-2041"/>
                </a:stretch>
              </a:blipFill>
              <a:ln>
                <a:solidFill>
                  <a:srgbClr val="FF0000"/>
                </a:solidFill>
              </a:ln>
            </p:spPr>
            <p:txBody>
              <a:bodyPr/>
              <a:lstStyle/>
              <a:p>
                <a:r>
                  <a:rPr lang="ko-KR" altLang="en-US">
                    <a:noFill/>
                  </a:rPr>
                  <a:t> </a:t>
                </a:r>
              </a:p>
            </p:txBody>
          </p:sp>
        </mc:Fallback>
      </mc:AlternateContent>
      <p:pic>
        <p:nvPicPr>
          <p:cNvPr id="18" name="그림 17"/>
          <p:cNvPicPr>
            <a:picLocks noChangeAspect="1"/>
          </p:cNvPicPr>
          <p:nvPr/>
        </p:nvPicPr>
        <p:blipFill>
          <a:blip r:embed="rId4"/>
          <a:stretch>
            <a:fillRect/>
          </a:stretch>
        </p:blipFill>
        <p:spPr>
          <a:xfrm>
            <a:off x="5343771" y="3386780"/>
            <a:ext cx="1199367" cy="359257"/>
          </a:xfrm>
          <a:prstGeom prst="rect">
            <a:avLst/>
          </a:prstGeom>
        </p:spPr>
      </p:pic>
      <mc:AlternateContent xmlns:mc="http://schemas.openxmlformats.org/markup-compatibility/2006" xmlns:a14="http://schemas.microsoft.com/office/drawing/2010/main">
        <mc:Choice Requires="a14">
          <p:sp>
            <p:nvSpPr>
              <p:cNvPr id="19" name="TextBox 18"/>
              <p:cNvSpPr txBox="1"/>
              <p:nvPr/>
            </p:nvSpPr>
            <p:spPr>
              <a:xfrm>
                <a:off x="920868" y="4263250"/>
                <a:ext cx="10931825" cy="343235"/>
              </a:xfrm>
              <a:prstGeom prst="rect">
                <a:avLst/>
              </a:prstGeom>
              <a:noFill/>
            </p:spPr>
            <p:txBody>
              <a:bodyPr wrap="square" rtlCol="0">
                <a:spAutoFit/>
              </a:bodyPr>
              <a:lstStyle/>
              <a:p>
                <a14:m>
                  <m:oMath xmlns:m="http://schemas.openxmlformats.org/officeDocument/2006/math">
                    <m:sSub>
                      <m:sSubPr>
                        <m:ctrlPr>
                          <a:rPr lang="en-US" altLang="ko-KR" sz="1600" i="1" smtClean="0">
                            <a:latin typeface="Cambria Math" panose="02040503050406030204" pitchFamily="18" charset="0"/>
                          </a:rPr>
                        </m:ctrlPr>
                      </m:sSubPr>
                      <m:e>
                        <m:r>
                          <a:rPr lang="en-US" altLang="ko-KR" sz="1600" b="0" i="1" smtClean="0">
                            <a:latin typeface="Cambria Math" panose="02040503050406030204" pitchFamily="18" charset="0"/>
                          </a:rPr>
                          <m:t>𝑠</m:t>
                        </m:r>
                      </m:e>
                      <m:sub>
                        <m:r>
                          <a:rPr lang="en-US" altLang="ko-KR" sz="1600" b="0" i="1" smtClean="0">
                            <a:latin typeface="Cambria Math" panose="02040503050406030204" pitchFamily="18" charset="0"/>
                          </a:rPr>
                          <m:t>𝑚𝑖𝑛</m:t>
                        </m:r>
                      </m:sub>
                    </m:sSub>
                  </m:oMath>
                </a14:m>
                <a:r>
                  <a:rPr lang="en-US" altLang="ko-KR" sz="1600" dirty="0" smtClean="0"/>
                  <a:t> </a:t>
                </a:r>
                <a:r>
                  <a:rPr lang="ko-KR" altLang="en-US" sz="1600" dirty="0" smtClean="0"/>
                  <a:t>이 </a:t>
                </a:r>
                <a:r>
                  <a:rPr lang="en-US" altLang="ko-KR" sz="1600" dirty="0" smtClean="0"/>
                  <a:t>0.2, </a:t>
                </a:r>
                <a14:m>
                  <m:oMath xmlns:m="http://schemas.openxmlformats.org/officeDocument/2006/math">
                    <m:sSub>
                      <m:sSubPr>
                        <m:ctrlPr>
                          <a:rPr lang="en-US" altLang="ko-KR" sz="1600" i="1" smtClean="0">
                            <a:latin typeface="Cambria Math" panose="02040503050406030204" pitchFamily="18" charset="0"/>
                          </a:rPr>
                        </m:ctrlPr>
                      </m:sSubPr>
                      <m:e>
                        <m:r>
                          <a:rPr lang="en-US" altLang="ko-KR" sz="1600" b="0" i="1" smtClean="0">
                            <a:latin typeface="Cambria Math" panose="02040503050406030204" pitchFamily="18" charset="0"/>
                          </a:rPr>
                          <m:t>𝑠</m:t>
                        </m:r>
                      </m:e>
                      <m:sub>
                        <m:r>
                          <a:rPr lang="en-US" altLang="ko-KR" sz="1600" b="0" i="1" smtClean="0">
                            <a:latin typeface="Cambria Math" panose="02040503050406030204" pitchFamily="18" charset="0"/>
                          </a:rPr>
                          <m:t>𝑚𝑎𝑥</m:t>
                        </m:r>
                      </m:sub>
                    </m:sSub>
                    <m:r>
                      <a:rPr lang="en-US" altLang="ko-KR" sz="1600" b="0" i="0" smtClean="0">
                        <a:latin typeface="Cambria Math" panose="02040503050406030204" pitchFamily="18" charset="0"/>
                      </a:rPr>
                      <m:t> </m:t>
                    </m:r>
                    <m:r>
                      <a:rPr lang="ko-KR" altLang="en-US" sz="1600" i="1">
                        <a:latin typeface="Cambria Math" panose="02040503050406030204" pitchFamily="18" charset="0"/>
                      </a:rPr>
                      <m:t>이</m:t>
                    </m:r>
                  </m:oMath>
                </a14:m>
                <a:r>
                  <a:rPr lang="en-US" altLang="ko-KR" sz="1600" dirty="0" smtClean="0"/>
                  <a:t> 0.9</a:t>
                </a:r>
                <a:r>
                  <a:rPr lang="ko-KR" altLang="en-US" sz="1600" dirty="0" smtClean="0"/>
                  <a:t>는</a:t>
                </a:r>
                <a:r>
                  <a:rPr lang="en-US" altLang="ko-KR" sz="1600" dirty="0"/>
                  <a:t> </a:t>
                </a:r>
                <a:r>
                  <a:rPr lang="ko-KR" altLang="en-US" sz="1600" dirty="0" smtClean="0"/>
                  <a:t>가장 하위 </a:t>
                </a:r>
                <a:r>
                  <a:rPr lang="ko-KR" altLang="en-US" sz="1600" dirty="0" err="1" smtClean="0"/>
                  <a:t>레이어의</a:t>
                </a:r>
                <a:r>
                  <a:rPr lang="ko-KR" altLang="en-US" sz="1600" dirty="0" smtClean="0"/>
                  <a:t> </a:t>
                </a:r>
                <a:r>
                  <a:rPr lang="en-US" altLang="ko-KR" sz="1600" dirty="0" smtClean="0"/>
                  <a:t>scale</a:t>
                </a:r>
                <a:r>
                  <a:rPr lang="ko-KR" altLang="en-US" sz="1600" dirty="0" smtClean="0"/>
                  <a:t>이 </a:t>
                </a:r>
                <a:r>
                  <a:rPr lang="en-US" altLang="ko-KR" sz="1600" dirty="0" smtClean="0"/>
                  <a:t>0.2, </a:t>
                </a:r>
                <a:r>
                  <a:rPr lang="ko-KR" altLang="en-US" sz="1600" dirty="0" smtClean="0"/>
                  <a:t>가장 상위 </a:t>
                </a:r>
                <a:r>
                  <a:rPr lang="ko-KR" altLang="en-US" sz="1600" dirty="0" err="1" smtClean="0"/>
                  <a:t>레이어의</a:t>
                </a:r>
                <a:r>
                  <a:rPr lang="ko-KR" altLang="en-US" sz="1600" dirty="0" smtClean="0"/>
                  <a:t> </a:t>
                </a:r>
                <a:r>
                  <a:rPr lang="en-US" altLang="ko-KR" sz="1600" dirty="0" smtClean="0"/>
                  <a:t>scale</a:t>
                </a:r>
                <a:r>
                  <a:rPr lang="ko-KR" altLang="en-US" sz="1600" dirty="0" smtClean="0"/>
                  <a:t>이 </a:t>
                </a:r>
                <a:r>
                  <a:rPr lang="en-US" altLang="ko-KR" sz="1600" dirty="0" smtClean="0"/>
                  <a:t>0.9</a:t>
                </a:r>
                <a:r>
                  <a:rPr lang="ko-KR" altLang="en-US" sz="1600" dirty="0" smtClean="0"/>
                  <a:t>라는 것을 뜻함</a:t>
                </a:r>
                <a:endParaRPr lang="en-US" altLang="ko-KR" sz="1600" dirty="0" smtClean="0"/>
              </a:p>
            </p:txBody>
          </p:sp>
        </mc:Choice>
        <mc:Fallback xmlns="">
          <p:sp>
            <p:nvSpPr>
              <p:cNvPr id="19" name="TextBox 18"/>
              <p:cNvSpPr txBox="1">
                <a:spLocks noRot="1" noChangeAspect="1" noMove="1" noResize="1" noEditPoints="1" noAdjustHandles="1" noChangeArrowheads="1" noChangeShapeType="1" noTextEdit="1"/>
              </p:cNvSpPr>
              <p:nvPr/>
            </p:nvSpPr>
            <p:spPr>
              <a:xfrm>
                <a:off x="920868" y="4263250"/>
                <a:ext cx="10931825" cy="343235"/>
              </a:xfrm>
              <a:prstGeom prst="rect">
                <a:avLst/>
              </a:prstGeom>
              <a:blipFill rotWithShape="0">
                <a:blip r:embed="rId5"/>
                <a:stretch>
                  <a:fillRect t="-5263" b="-1929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9781306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8189" y="189781"/>
            <a:ext cx="5943600" cy="369332"/>
          </a:xfrm>
          <a:prstGeom prst="rect">
            <a:avLst/>
          </a:prstGeom>
          <a:noFill/>
        </p:spPr>
        <p:txBody>
          <a:bodyPr wrap="square" rtlCol="0">
            <a:spAutoFit/>
          </a:bodyPr>
          <a:lstStyle/>
          <a:p>
            <a:r>
              <a:rPr lang="en-US" altLang="ko-KR" b="1" dirty="0" smtClean="0"/>
              <a:t>The Single Shot Detector (SSD) – 2.2 Training</a:t>
            </a:r>
            <a:endParaRPr lang="ko-KR" altLang="en-US" b="1" dirty="0"/>
          </a:p>
        </p:txBody>
      </p:sp>
      <p:sp>
        <p:nvSpPr>
          <p:cNvPr id="5" name="TextBox 4"/>
          <p:cNvSpPr txBox="1"/>
          <p:nvPr/>
        </p:nvSpPr>
        <p:spPr>
          <a:xfrm>
            <a:off x="388189" y="540715"/>
            <a:ext cx="5684807" cy="369332"/>
          </a:xfrm>
          <a:prstGeom prst="rect">
            <a:avLst/>
          </a:prstGeom>
          <a:noFill/>
        </p:spPr>
        <p:txBody>
          <a:bodyPr wrap="square" rtlCol="0">
            <a:spAutoFit/>
          </a:bodyPr>
          <a:lstStyle/>
          <a:p>
            <a:r>
              <a:rPr lang="en-US" altLang="ko-KR" dirty="0" smtClean="0"/>
              <a:t>Hard negative mining</a:t>
            </a:r>
            <a:endParaRPr lang="ko-KR" altLang="en-US" dirty="0"/>
          </a:p>
        </p:txBody>
      </p:sp>
      <p:sp>
        <p:nvSpPr>
          <p:cNvPr id="7" name="TextBox 6"/>
          <p:cNvSpPr txBox="1"/>
          <p:nvPr/>
        </p:nvSpPr>
        <p:spPr>
          <a:xfrm>
            <a:off x="920869" y="1422580"/>
            <a:ext cx="10545793" cy="1754326"/>
          </a:xfrm>
          <a:prstGeom prst="rect">
            <a:avLst/>
          </a:prstGeom>
          <a:noFill/>
          <a:ln>
            <a:solidFill>
              <a:srgbClr val="FF0000"/>
            </a:solidFill>
          </a:ln>
        </p:spPr>
        <p:txBody>
          <a:bodyPr wrap="square" rtlCol="0">
            <a:spAutoFit/>
          </a:bodyPr>
          <a:lstStyle/>
          <a:p>
            <a:r>
              <a:rPr lang="en-US" altLang="ko-KR" dirty="0" smtClean="0"/>
              <a:t>After training step, most of the default boxes are negatives, especially when the number of possible default boxes is large.</a:t>
            </a:r>
          </a:p>
          <a:p>
            <a:r>
              <a:rPr lang="en-US" altLang="ko-KR" b="0" dirty="0" smtClean="0"/>
              <a:t>…</a:t>
            </a:r>
          </a:p>
          <a:p>
            <a:r>
              <a:rPr lang="en-US" altLang="ko-KR" dirty="0" smtClean="0"/>
              <a:t>Instead of using all the negative examples, we sort them using the highest confidence loss for each default box and pick the top ones so that the ratio between the negatives and </a:t>
            </a:r>
            <a:r>
              <a:rPr lang="en-US" altLang="ko-KR" dirty="0" err="1" smtClean="0"/>
              <a:t>postives</a:t>
            </a:r>
            <a:r>
              <a:rPr lang="en-US" altLang="ko-KR" dirty="0" smtClean="0"/>
              <a:t> is at most 3:1</a:t>
            </a:r>
            <a:endParaRPr lang="en-US" altLang="ko-KR" b="0" dirty="0" smtClean="0"/>
          </a:p>
        </p:txBody>
      </p:sp>
      <p:sp>
        <p:nvSpPr>
          <p:cNvPr id="9" name="TextBox 8"/>
          <p:cNvSpPr txBox="1"/>
          <p:nvPr/>
        </p:nvSpPr>
        <p:spPr>
          <a:xfrm>
            <a:off x="920868" y="3426488"/>
            <a:ext cx="10931825" cy="338554"/>
          </a:xfrm>
          <a:prstGeom prst="rect">
            <a:avLst/>
          </a:prstGeom>
          <a:noFill/>
        </p:spPr>
        <p:txBody>
          <a:bodyPr wrap="square" rtlCol="0">
            <a:spAutoFit/>
          </a:bodyPr>
          <a:lstStyle/>
          <a:p>
            <a:r>
              <a:rPr lang="en-US" altLang="ko-KR" sz="1600" dirty="0" smtClean="0"/>
              <a:t>negative box</a:t>
            </a:r>
            <a:r>
              <a:rPr lang="ko-KR" altLang="en-US" sz="1600" dirty="0" smtClean="0"/>
              <a:t>가 너무 많이 나오니</a:t>
            </a:r>
            <a:r>
              <a:rPr lang="en-US" altLang="ko-KR" sz="1600" dirty="0" smtClean="0"/>
              <a:t>, confidence loss</a:t>
            </a:r>
            <a:r>
              <a:rPr lang="ko-KR" altLang="en-US" sz="1600" dirty="0" smtClean="0"/>
              <a:t>가 큰 것 순으로 </a:t>
            </a:r>
            <a:r>
              <a:rPr lang="en-US" altLang="ko-KR" sz="1600" dirty="0" smtClean="0"/>
              <a:t>sort </a:t>
            </a:r>
            <a:r>
              <a:rPr lang="ko-KR" altLang="en-US" sz="1600" dirty="0" smtClean="0"/>
              <a:t>후 </a:t>
            </a:r>
            <a:r>
              <a:rPr lang="en-US" altLang="ko-KR" sz="1600" dirty="0" smtClean="0"/>
              <a:t>positives : negatives = 1 : 3</a:t>
            </a:r>
            <a:r>
              <a:rPr lang="ko-KR" altLang="en-US" sz="1600" dirty="0" smtClean="0"/>
              <a:t>으로 조정</a:t>
            </a:r>
            <a:endParaRPr lang="en-US" altLang="ko-KR" sz="1600" dirty="0" smtClean="0"/>
          </a:p>
        </p:txBody>
      </p:sp>
    </p:spTree>
    <p:extLst>
      <p:ext uri="{BB962C8B-B14F-4D97-AF65-F5344CB8AC3E}">
        <p14:creationId xmlns:p14="http://schemas.microsoft.com/office/powerpoint/2010/main" val="360807063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8189" y="189781"/>
            <a:ext cx="5943600" cy="369332"/>
          </a:xfrm>
          <a:prstGeom prst="rect">
            <a:avLst/>
          </a:prstGeom>
          <a:noFill/>
        </p:spPr>
        <p:txBody>
          <a:bodyPr wrap="square" rtlCol="0">
            <a:spAutoFit/>
          </a:bodyPr>
          <a:lstStyle/>
          <a:p>
            <a:r>
              <a:rPr lang="en-US" altLang="ko-KR" b="1" dirty="0" smtClean="0"/>
              <a:t>The Single Shot Detector (SSD) – 2.2 Training</a:t>
            </a:r>
            <a:endParaRPr lang="ko-KR" altLang="en-US" b="1" dirty="0"/>
          </a:p>
        </p:txBody>
      </p:sp>
      <p:sp>
        <p:nvSpPr>
          <p:cNvPr id="5" name="TextBox 4"/>
          <p:cNvSpPr txBox="1"/>
          <p:nvPr/>
        </p:nvSpPr>
        <p:spPr>
          <a:xfrm>
            <a:off x="388189" y="540715"/>
            <a:ext cx="5684807" cy="369332"/>
          </a:xfrm>
          <a:prstGeom prst="rect">
            <a:avLst/>
          </a:prstGeom>
          <a:noFill/>
        </p:spPr>
        <p:txBody>
          <a:bodyPr wrap="square" rtlCol="0">
            <a:spAutoFit/>
          </a:bodyPr>
          <a:lstStyle/>
          <a:p>
            <a:r>
              <a:rPr lang="en-US" altLang="ko-KR" dirty="0" smtClean="0"/>
              <a:t>Data augmentation</a:t>
            </a:r>
            <a:endParaRPr lang="ko-KR" altLang="en-US" dirty="0"/>
          </a:p>
        </p:txBody>
      </p:sp>
      <p:sp>
        <p:nvSpPr>
          <p:cNvPr id="6" name="TextBox 5"/>
          <p:cNvSpPr txBox="1"/>
          <p:nvPr/>
        </p:nvSpPr>
        <p:spPr>
          <a:xfrm>
            <a:off x="920869" y="1422580"/>
            <a:ext cx="10545793" cy="2862322"/>
          </a:xfrm>
          <a:prstGeom prst="rect">
            <a:avLst/>
          </a:prstGeom>
          <a:noFill/>
          <a:ln>
            <a:solidFill>
              <a:srgbClr val="FF0000"/>
            </a:solidFill>
          </a:ln>
        </p:spPr>
        <p:txBody>
          <a:bodyPr wrap="square" rtlCol="0">
            <a:spAutoFit/>
          </a:bodyPr>
          <a:lstStyle/>
          <a:p>
            <a:r>
              <a:rPr lang="en-US" altLang="ko-KR" dirty="0" smtClean="0"/>
              <a:t>- Use the entire original input image</a:t>
            </a:r>
          </a:p>
          <a:p>
            <a:r>
              <a:rPr lang="en-US" altLang="ko-KR" b="0" dirty="0" smtClean="0"/>
              <a:t>- Sample a patch so that the minimum </a:t>
            </a:r>
            <a:r>
              <a:rPr lang="en-US" altLang="ko-KR" b="0" dirty="0" err="1" smtClean="0"/>
              <a:t>jaccard</a:t>
            </a:r>
            <a:r>
              <a:rPr lang="en-US" altLang="ko-KR" b="0" dirty="0" smtClean="0"/>
              <a:t> overlap with the object is 0.1, 0.3, 0.5, 0.7, or 0.9</a:t>
            </a:r>
          </a:p>
          <a:p>
            <a:r>
              <a:rPr lang="en-US" altLang="ko-KR" dirty="0" smtClean="0"/>
              <a:t>- Randomly sample a patch</a:t>
            </a:r>
          </a:p>
          <a:p>
            <a:endParaRPr lang="en-US" altLang="ko-KR" dirty="0" smtClean="0"/>
          </a:p>
          <a:p>
            <a:r>
              <a:rPr lang="en-US" altLang="ko-KR" dirty="0" smtClean="0"/>
              <a:t>The size of each sampled patch is [0.1, 1] of the original images size, and the aspect ratio is between ½ and 2.</a:t>
            </a:r>
          </a:p>
          <a:p>
            <a:r>
              <a:rPr lang="en-US" altLang="ko-KR" dirty="0" smtClean="0"/>
              <a:t>We keep overlapped part of the ground truth box if the center of it is in the sampled patch.</a:t>
            </a:r>
          </a:p>
          <a:p>
            <a:r>
              <a:rPr lang="en-US" altLang="ko-KR" dirty="0" smtClean="0"/>
              <a:t>After the aforementioned sampling step, each sampled patch is resized to fixed size and is horizontally flipped with probability of 0.5, in addition to applying some photo-metric distortions similar to those described in [14]</a:t>
            </a:r>
          </a:p>
        </p:txBody>
      </p:sp>
    </p:spTree>
    <p:extLst>
      <p:ext uri="{BB962C8B-B14F-4D97-AF65-F5344CB8AC3E}">
        <p14:creationId xmlns:p14="http://schemas.microsoft.com/office/powerpoint/2010/main" val="251433041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8188" y="189781"/>
            <a:ext cx="6340415" cy="369332"/>
          </a:xfrm>
          <a:prstGeom prst="rect">
            <a:avLst/>
          </a:prstGeom>
          <a:noFill/>
        </p:spPr>
        <p:txBody>
          <a:bodyPr wrap="square" rtlCol="0">
            <a:spAutoFit/>
          </a:bodyPr>
          <a:lstStyle/>
          <a:p>
            <a:r>
              <a:rPr lang="en-US" altLang="ko-KR" b="1" dirty="0" smtClean="0"/>
              <a:t>The Single Shot Detector (SSD) – 3.1 PASCAL VCO 2007</a:t>
            </a:r>
            <a:endParaRPr lang="ko-KR" altLang="en-US" b="1" dirty="0"/>
          </a:p>
        </p:txBody>
      </p:sp>
      <p:sp>
        <p:nvSpPr>
          <p:cNvPr id="8" name="TextBox 7"/>
          <p:cNvSpPr txBox="1"/>
          <p:nvPr/>
        </p:nvSpPr>
        <p:spPr>
          <a:xfrm>
            <a:off x="920869" y="1422580"/>
            <a:ext cx="10545793" cy="369332"/>
          </a:xfrm>
          <a:prstGeom prst="rect">
            <a:avLst/>
          </a:prstGeom>
          <a:noFill/>
          <a:ln>
            <a:solidFill>
              <a:srgbClr val="FF0000"/>
            </a:solidFill>
          </a:ln>
        </p:spPr>
        <p:txBody>
          <a:bodyPr wrap="square" rtlCol="0">
            <a:spAutoFit/>
          </a:bodyPr>
          <a:lstStyle/>
          <a:p>
            <a:r>
              <a:rPr lang="ko-KR" altLang="en-US" dirty="0" smtClean="0"/>
              <a:t>성능이 좋다</a:t>
            </a:r>
            <a:r>
              <a:rPr lang="en-US" altLang="ko-KR" dirty="0" smtClean="0"/>
              <a:t>.</a:t>
            </a:r>
          </a:p>
        </p:txBody>
      </p:sp>
      <p:pic>
        <p:nvPicPr>
          <p:cNvPr id="10" name="그림 9"/>
          <p:cNvPicPr>
            <a:picLocks noChangeAspect="1"/>
          </p:cNvPicPr>
          <p:nvPr/>
        </p:nvPicPr>
        <p:blipFill>
          <a:blip r:embed="rId2"/>
          <a:stretch>
            <a:fillRect/>
          </a:stretch>
        </p:blipFill>
        <p:spPr>
          <a:xfrm>
            <a:off x="956220" y="2002929"/>
            <a:ext cx="10475089" cy="4855071"/>
          </a:xfrm>
          <a:prstGeom prst="rect">
            <a:avLst/>
          </a:prstGeom>
        </p:spPr>
      </p:pic>
    </p:spTree>
    <p:extLst>
      <p:ext uri="{BB962C8B-B14F-4D97-AF65-F5344CB8AC3E}">
        <p14:creationId xmlns:p14="http://schemas.microsoft.com/office/powerpoint/2010/main" val="278803620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8188" y="189781"/>
            <a:ext cx="6340415" cy="369332"/>
          </a:xfrm>
          <a:prstGeom prst="rect">
            <a:avLst/>
          </a:prstGeom>
          <a:noFill/>
        </p:spPr>
        <p:txBody>
          <a:bodyPr wrap="square" rtlCol="0">
            <a:spAutoFit/>
          </a:bodyPr>
          <a:lstStyle/>
          <a:p>
            <a:r>
              <a:rPr lang="en-US" altLang="ko-KR" b="1" dirty="0" smtClean="0"/>
              <a:t>The Single Shot Detector (SSD) – 3.2 model analysis</a:t>
            </a:r>
            <a:endParaRPr lang="ko-KR" altLang="en-US" b="1" dirty="0"/>
          </a:p>
        </p:txBody>
      </p:sp>
      <p:sp>
        <p:nvSpPr>
          <p:cNvPr id="5" name="TextBox 4"/>
          <p:cNvSpPr txBox="1"/>
          <p:nvPr/>
        </p:nvSpPr>
        <p:spPr>
          <a:xfrm>
            <a:off x="920869" y="1422580"/>
            <a:ext cx="10545793" cy="923330"/>
          </a:xfrm>
          <a:prstGeom prst="rect">
            <a:avLst/>
          </a:prstGeom>
          <a:noFill/>
          <a:ln>
            <a:solidFill>
              <a:srgbClr val="FF0000"/>
            </a:solidFill>
          </a:ln>
        </p:spPr>
        <p:txBody>
          <a:bodyPr wrap="square" rtlCol="0">
            <a:spAutoFit/>
          </a:bodyPr>
          <a:lstStyle/>
          <a:p>
            <a:r>
              <a:rPr lang="en-US" altLang="ko-KR" dirty="0" smtClean="0"/>
              <a:t>Figure 4 shows that SSD is very sensitive to the bounding box size. In other words, it has much worse performance on smaller objects than bigger objects. This is not surprising because those small object may not even have any information at the very top layers</a:t>
            </a:r>
          </a:p>
        </p:txBody>
      </p:sp>
      <p:pic>
        <p:nvPicPr>
          <p:cNvPr id="7" name="그림 6"/>
          <p:cNvPicPr>
            <a:picLocks noChangeAspect="1"/>
          </p:cNvPicPr>
          <p:nvPr/>
        </p:nvPicPr>
        <p:blipFill>
          <a:blip r:embed="rId2"/>
          <a:stretch>
            <a:fillRect/>
          </a:stretch>
        </p:blipFill>
        <p:spPr>
          <a:xfrm>
            <a:off x="2460930" y="2562475"/>
            <a:ext cx="7666918" cy="4275565"/>
          </a:xfrm>
          <a:prstGeom prst="rect">
            <a:avLst/>
          </a:prstGeom>
        </p:spPr>
      </p:pic>
    </p:spTree>
    <p:extLst>
      <p:ext uri="{BB962C8B-B14F-4D97-AF65-F5344CB8AC3E}">
        <p14:creationId xmlns:p14="http://schemas.microsoft.com/office/powerpoint/2010/main" val="417615069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8188" y="189781"/>
            <a:ext cx="6340415" cy="369332"/>
          </a:xfrm>
          <a:prstGeom prst="rect">
            <a:avLst/>
          </a:prstGeom>
          <a:noFill/>
        </p:spPr>
        <p:txBody>
          <a:bodyPr wrap="square" rtlCol="0">
            <a:spAutoFit/>
          </a:bodyPr>
          <a:lstStyle/>
          <a:p>
            <a:r>
              <a:rPr lang="en-US" altLang="ko-KR" b="1" dirty="0" smtClean="0"/>
              <a:t>The Single Shot Detector (SSD) – 3.2 model analysis</a:t>
            </a:r>
            <a:endParaRPr lang="ko-KR" altLang="en-US" b="1" dirty="0"/>
          </a:p>
        </p:txBody>
      </p:sp>
      <p:pic>
        <p:nvPicPr>
          <p:cNvPr id="7" name="그림 6"/>
          <p:cNvPicPr>
            <a:picLocks noChangeAspect="1"/>
          </p:cNvPicPr>
          <p:nvPr/>
        </p:nvPicPr>
        <p:blipFill>
          <a:blip r:embed="rId2"/>
          <a:stretch>
            <a:fillRect/>
          </a:stretch>
        </p:blipFill>
        <p:spPr>
          <a:xfrm>
            <a:off x="1435261" y="1260981"/>
            <a:ext cx="8623139" cy="2302513"/>
          </a:xfrm>
          <a:prstGeom prst="rect">
            <a:avLst/>
          </a:prstGeom>
        </p:spPr>
      </p:pic>
      <p:sp>
        <p:nvSpPr>
          <p:cNvPr id="8" name="TextBox 7"/>
          <p:cNvSpPr txBox="1"/>
          <p:nvPr/>
        </p:nvSpPr>
        <p:spPr>
          <a:xfrm>
            <a:off x="388189" y="540715"/>
            <a:ext cx="5684807" cy="369332"/>
          </a:xfrm>
          <a:prstGeom prst="rect">
            <a:avLst/>
          </a:prstGeom>
          <a:noFill/>
        </p:spPr>
        <p:txBody>
          <a:bodyPr wrap="square" rtlCol="0">
            <a:spAutoFit/>
          </a:bodyPr>
          <a:lstStyle/>
          <a:p>
            <a:r>
              <a:rPr lang="en-US" altLang="ko-KR" dirty="0" smtClean="0"/>
              <a:t>Data augmentation is crucial</a:t>
            </a:r>
            <a:endParaRPr lang="ko-KR" altLang="en-US" dirty="0"/>
          </a:p>
        </p:txBody>
      </p:sp>
      <p:sp>
        <p:nvSpPr>
          <p:cNvPr id="10" name="TextBox 9"/>
          <p:cNvSpPr txBox="1"/>
          <p:nvPr/>
        </p:nvSpPr>
        <p:spPr>
          <a:xfrm>
            <a:off x="920869" y="4265362"/>
            <a:ext cx="10545793" cy="646331"/>
          </a:xfrm>
          <a:prstGeom prst="rect">
            <a:avLst/>
          </a:prstGeom>
          <a:noFill/>
          <a:ln>
            <a:solidFill>
              <a:srgbClr val="FF0000"/>
            </a:solidFill>
          </a:ln>
        </p:spPr>
        <p:txBody>
          <a:bodyPr wrap="square" rtlCol="0">
            <a:spAutoFit/>
          </a:bodyPr>
          <a:lstStyle/>
          <a:p>
            <a:r>
              <a:rPr lang="en-US" altLang="ko-KR" dirty="0" smtClean="0"/>
              <a:t>We use a more extensive sampling strategy, similar to YOLO.</a:t>
            </a:r>
          </a:p>
          <a:p>
            <a:r>
              <a:rPr lang="en-US" altLang="ko-KR" dirty="0" smtClean="0"/>
              <a:t>Table 2 shows that we can improve 8.8% </a:t>
            </a:r>
            <a:r>
              <a:rPr lang="en-US" altLang="ko-KR" dirty="0" err="1" smtClean="0"/>
              <a:t>mAP</a:t>
            </a:r>
            <a:r>
              <a:rPr lang="en-US" altLang="ko-KR" dirty="0" smtClean="0"/>
              <a:t> with this sampling strategy</a:t>
            </a:r>
          </a:p>
        </p:txBody>
      </p:sp>
      <p:sp>
        <p:nvSpPr>
          <p:cNvPr id="11" name="직사각형 10"/>
          <p:cNvSpPr/>
          <p:nvPr/>
        </p:nvSpPr>
        <p:spPr>
          <a:xfrm>
            <a:off x="3048000" y="5157937"/>
            <a:ext cx="6096000" cy="646331"/>
          </a:xfrm>
          <a:prstGeom prst="rect">
            <a:avLst/>
          </a:prstGeom>
        </p:spPr>
        <p:txBody>
          <a:bodyPr>
            <a:spAutoFit/>
          </a:bodyPr>
          <a:lstStyle/>
          <a:p>
            <a:r>
              <a:rPr lang="en-US" altLang="ko-KR" dirty="0" smtClean="0"/>
              <a:t>Data augmentation</a:t>
            </a:r>
            <a:r>
              <a:rPr lang="ko-KR" altLang="en-US" dirty="0" smtClean="0"/>
              <a:t>을 하면 안 할 때보다 </a:t>
            </a:r>
            <a:r>
              <a:rPr lang="en-US" altLang="ko-KR" dirty="0" smtClean="0"/>
              <a:t>8.8% </a:t>
            </a:r>
            <a:r>
              <a:rPr lang="en-US" altLang="ko-KR" dirty="0" err="1" smtClean="0"/>
              <a:t>mAP</a:t>
            </a:r>
            <a:r>
              <a:rPr lang="en-US" altLang="ko-KR" dirty="0" smtClean="0"/>
              <a:t> </a:t>
            </a:r>
            <a:r>
              <a:rPr lang="ko-KR" altLang="en-US" dirty="0" smtClean="0"/>
              <a:t>상승</a:t>
            </a:r>
            <a:endParaRPr lang="en-US" altLang="ko-KR" dirty="0" smtClean="0"/>
          </a:p>
          <a:p>
            <a:r>
              <a:rPr lang="en-US" altLang="ko-KR" dirty="0" smtClean="0"/>
              <a:t>Data augmentation</a:t>
            </a:r>
            <a:r>
              <a:rPr lang="ko-KR" altLang="en-US" dirty="0" smtClean="0"/>
              <a:t>하면 성능이 좋아지더라</a:t>
            </a:r>
            <a:endParaRPr lang="en-US" altLang="ko-KR" dirty="0" smtClean="0"/>
          </a:p>
        </p:txBody>
      </p:sp>
    </p:spTree>
    <p:extLst>
      <p:ext uri="{BB962C8B-B14F-4D97-AF65-F5344CB8AC3E}">
        <p14:creationId xmlns:p14="http://schemas.microsoft.com/office/powerpoint/2010/main" val="385130999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8188" y="189781"/>
            <a:ext cx="6340415" cy="369332"/>
          </a:xfrm>
          <a:prstGeom prst="rect">
            <a:avLst/>
          </a:prstGeom>
          <a:noFill/>
        </p:spPr>
        <p:txBody>
          <a:bodyPr wrap="square" rtlCol="0">
            <a:spAutoFit/>
          </a:bodyPr>
          <a:lstStyle/>
          <a:p>
            <a:r>
              <a:rPr lang="en-US" altLang="ko-KR" b="1" dirty="0" smtClean="0"/>
              <a:t>The Single Shot Detector (SSD) – 3.2 model analysis</a:t>
            </a:r>
            <a:endParaRPr lang="ko-KR" altLang="en-US" b="1" dirty="0"/>
          </a:p>
        </p:txBody>
      </p:sp>
      <p:pic>
        <p:nvPicPr>
          <p:cNvPr id="5" name="그림 4"/>
          <p:cNvPicPr>
            <a:picLocks noChangeAspect="1"/>
          </p:cNvPicPr>
          <p:nvPr/>
        </p:nvPicPr>
        <p:blipFill>
          <a:blip r:embed="rId2"/>
          <a:stretch>
            <a:fillRect/>
          </a:stretch>
        </p:blipFill>
        <p:spPr>
          <a:xfrm>
            <a:off x="1435261" y="1260981"/>
            <a:ext cx="8623139" cy="2302513"/>
          </a:xfrm>
          <a:prstGeom prst="rect">
            <a:avLst/>
          </a:prstGeom>
        </p:spPr>
      </p:pic>
      <p:sp>
        <p:nvSpPr>
          <p:cNvPr id="6" name="TextBox 5"/>
          <p:cNvSpPr txBox="1"/>
          <p:nvPr/>
        </p:nvSpPr>
        <p:spPr>
          <a:xfrm>
            <a:off x="388189" y="540715"/>
            <a:ext cx="5684807" cy="369332"/>
          </a:xfrm>
          <a:prstGeom prst="rect">
            <a:avLst/>
          </a:prstGeom>
          <a:noFill/>
        </p:spPr>
        <p:txBody>
          <a:bodyPr wrap="square" rtlCol="0">
            <a:spAutoFit/>
          </a:bodyPr>
          <a:lstStyle/>
          <a:p>
            <a:r>
              <a:rPr lang="en-US" altLang="ko-KR" dirty="0" smtClean="0"/>
              <a:t>More default box shapes is better</a:t>
            </a:r>
            <a:endParaRPr lang="ko-KR" altLang="en-US" dirty="0"/>
          </a:p>
        </p:txBody>
      </p:sp>
      <p:sp>
        <p:nvSpPr>
          <p:cNvPr id="7" name="TextBox 6"/>
          <p:cNvSpPr txBox="1"/>
          <p:nvPr/>
        </p:nvSpPr>
        <p:spPr>
          <a:xfrm>
            <a:off x="920869" y="4265362"/>
            <a:ext cx="10545793" cy="646331"/>
          </a:xfrm>
          <a:prstGeom prst="rect">
            <a:avLst/>
          </a:prstGeom>
          <a:noFill/>
          <a:ln>
            <a:solidFill>
              <a:srgbClr val="FF0000"/>
            </a:solidFill>
          </a:ln>
        </p:spPr>
        <p:txBody>
          <a:bodyPr wrap="square" rtlCol="0">
            <a:spAutoFit/>
          </a:bodyPr>
          <a:lstStyle/>
          <a:p>
            <a:r>
              <a:rPr lang="en-US" altLang="ko-KR" dirty="0" smtClean="0"/>
              <a:t>If we remove the boxes with 1/3 and 3 aspect ratios, the performance drops by 0.6%.</a:t>
            </a:r>
            <a:br>
              <a:rPr lang="en-US" altLang="ko-KR" dirty="0" smtClean="0"/>
            </a:br>
            <a:r>
              <a:rPr lang="en-US" altLang="ko-KR" dirty="0" smtClean="0"/>
              <a:t>By further removing the boxes with ½ and 2 aspect ratios, the performance drops another 2.1%.</a:t>
            </a:r>
          </a:p>
        </p:txBody>
      </p:sp>
      <p:sp>
        <p:nvSpPr>
          <p:cNvPr id="8" name="직사각형 7"/>
          <p:cNvSpPr/>
          <p:nvPr/>
        </p:nvSpPr>
        <p:spPr>
          <a:xfrm>
            <a:off x="3048000" y="5157937"/>
            <a:ext cx="6096000" cy="646331"/>
          </a:xfrm>
          <a:prstGeom prst="rect">
            <a:avLst/>
          </a:prstGeom>
        </p:spPr>
        <p:txBody>
          <a:bodyPr>
            <a:spAutoFit/>
          </a:bodyPr>
          <a:lstStyle/>
          <a:p>
            <a:r>
              <a:rPr lang="en-US" altLang="ko-KR" dirty="0" smtClean="0"/>
              <a:t>Box shape</a:t>
            </a:r>
            <a:r>
              <a:rPr lang="ko-KR" altLang="en-US" dirty="0" smtClean="0"/>
              <a:t>을 다르게 해서 더 넣으면</a:t>
            </a:r>
            <a:endParaRPr lang="en-US" altLang="ko-KR" dirty="0" smtClean="0"/>
          </a:p>
          <a:p>
            <a:r>
              <a:rPr lang="ko-KR" altLang="en-US" dirty="0" smtClean="0"/>
              <a:t>성능이 더 좋아지더라</a:t>
            </a:r>
            <a:endParaRPr lang="en-US" altLang="ko-KR" dirty="0" smtClean="0"/>
          </a:p>
        </p:txBody>
      </p:sp>
    </p:spTree>
    <p:extLst>
      <p:ext uri="{BB962C8B-B14F-4D97-AF65-F5344CB8AC3E}">
        <p14:creationId xmlns:p14="http://schemas.microsoft.com/office/powerpoint/2010/main" val="40755537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8189" y="189781"/>
            <a:ext cx="4270075" cy="369332"/>
          </a:xfrm>
          <a:prstGeom prst="rect">
            <a:avLst/>
          </a:prstGeom>
          <a:noFill/>
        </p:spPr>
        <p:txBody>
          <a:bodyPr wrap="square" rtlCol="0">
            <a:spAutoFit/>
          </a:bodyPr>
          <a:lstStyle/>
          <a:p>
            <a:r>
              <a:rPr lang="en-US" altLang="ko-KR" b="1" dirty="0" smtClean="0"/>
              <a:t>Non-Maximum </a:t>
            </a:r>
            <a:r>
              <a:rPr lang="en-US" altLang="ko-KR" b="1" dirty="0" err="1" smtClean="0"/>
              <a:t>Supression</a:t>
            </a:r>
            <a:endParaRPr lang="ko-KR" altLang="en-US" b="1" dirty="0"/>
          </a:p>
        </p:txBody>
      </p:sp>
      <p:sp>
        <p:nvSpPr>
          <p:cNvPr id="10" name="직사각형 9"/>
          <p:cNvSpPr/>
          <p:nvPr/>
        </p:nvSpPr>
        <p:spPr>
          <a:xfrm>
            <a:off x="5331124" y="6581804"/>
            <a:ext cx="7145547" cy="215444"/>
          </a:xfrm>
          <a:prstGeom prst="rect">
            <a:avLst/>
          </a:prstGeom>
        </p:spPr>
        <p:txBody>
          <a:bodyPr wrap="square">
            <a:spAutoFit/>
          </a:bodyPr>
          <a:lstStyle/>
          <a:p>
            <a:r>
              <a:rPr lang="ko-KR" altLang="en-US" sz="800" dirty="0" smtClean="0"/>
              <a:t>출처 </a:t>
            </a:r>
            <a:r>
              <a:rPr lang="en-US" altLang="ko-KR" sz="800" dirty="0" smtClean="0"/>
              <a:t>:</a:t>
            </a:r>
            <a:r>
              <a:rPr lang="ko-KR" altLang="en-US" sz="800" dirty="0" smtClean="0"/>
              <a:t>https://m.blog.naver.com/PostView.nhn?blogId=jinsoo91zz&amp;logNo=220511441402&amp;proxyReferer=https%3A%2F%2Fwww.google.co.kr%2F</a:t>
            </a:r>
            <a:endParaRPr lang="ko-KR" altLang="en-US" sz="800" dirty="0"/>
          </a:p>
        </p:txBody>
      </p:sp>
      <p:pic>
        <p:nvPicPr>
          <p:cNvPr id="11" name="그림 10"/>
          <p:cNvPicPr>
            <a:picLocks noChangeAspect="1"/>
          </p:cNvPicPr>
          <p:nvPr/>
        </p:nvPicPr>
        <p:blipFill>
          <a:blip r:embed="rId2"/>
          <a:stretch>
            <a:fillRect/>
          </a:stretch>
        </p:blipFill>
        <p:spPr>
          <a:xfrm>
            <a:off x="2135756" y="1741638"/>
            <a:ext cx="7467600" cy="4133850"/>
          </a:xfrm>
          <a:prstGeom prst="rect">
            <a:avLst/>
          </a:prstGeom>
        </p:spPr>
      </p:pic>
      <p:sp>
        <p:nvSpPr>
          <p:cNvPr id="12" name="TextBox 11"/>
          <p:cNvSpPr txBox="1"/>
          <p:nvPr/>
        </p:nvSpPr>
        <p:spPr>
          <a:xfrm>
            <a:off x="3001992" y="901937"/>
            <a:ext cx="5735128" cy="646331"/>
          </a:xfrm>
          <a:prstGeom prst="rect">
            <a:avLst/>
          </a:prstGeom>
          <a:noFill/>
          <a:ln>
            <a:solidFill>
              <a:srgbClr val="FF0000"/>
            </a:solidFill>
          </a:ln>
        </p:spPr>
        <p:txBody>
          <a:bodyPr wrap="square" rtlCol="0">
            <a:spAutoFit/>
          </a:bodyPr>
          <a:lstStyle>
            <a:defPPr>
              <a:defRPr lang="ko-KR"/>
            </a:defPPr>
            <a:lvl1pPr algn="ctr"/>
          </a:lstStyle>
          <a:p>
            <a:r>
              <a:rPr lang="ko-KR" altLang="en-US" dirty="0"/>
              <a:t>원래 </a:t>
            </a:r>
            <a:r>
              <a:rPr lang="en-US" altLang="ko-KR" dirty="0"/>
              <a:t>blur </a:t>
            </a:r>
            <a:r>
              <a:rPr lang="ko-KR" altLang="en-US" dirty="0"/>
              <a:t>되어 있는 선을 선명하게 할 때 사용</a:t>
            </a:r>
            <a:endParaRPr lang="en-US" altLang="ko-KR" dirty="0"/>
          </a:p>
          <a:p>
            <a:r>
              <a:rPr lang="en-US" altLang="ko-KR" dirty="0"/>
              <a:t>Max </a:t>
            </a:r>
            <a:r>
              <a:rPr lang="ko-KR" altLang="en-US" dirty="0"/>
              <a:t>값만 남기고 나머지는 </a:t>
            </a:r>
            <a:r>
              <a:rPr lang="en-US" altLang="ko-KR" dirty="0"/>
              <a:t>0</a:t>
            </a:r>
            <a:r>
              <a:rPr lang="ko-KR" altLang="en-US" dirty="0"/>
              <a:t>으로 치환</a:t>
            </a:r>
          </a:p>
        </p:txBody>
      </p:sp>
    </p:spTree>
    <p:extLst>
      <p:ext uri="{BB962C8B-B14F-4D97-AF65-F5344CB8AC3E}">
        <p14:creationId xmlns:p14="http://schemas.microsoft.com/office/powerpoint/2010/main" val="128962015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8188" y="189781"/>
            <a:ext cx="6340415" cy="369332"/>
          </a:xfrm>
          <a:prstGeom prst="rect">
            <a:avLst/>
          </a:prstGeom>
          <a:noFill/>
        </p:spPr>
        <p:txBody>
          <a:bodyPr wrap="square" rtlCol="0">
            <a:spAutoFit/>
          </a:bodyPr>
          <a:lstStyle/>
          <a:p>
            <a:r>
              <a:rPr lang="en-US" altLang="ko-KR" b="1" dirty="0" smtClean="0"/>
              <a:t>The Single Shot Detector (SSD) – 3.2 model analysis</a:t>
            </a:r>
            <a:endParaRPr lang="ko-KR" altLang="en-US" b="1" dirty="0"/>
          </a:p>
        </p:txBody>
      </p:sp>
      <p:pic>
        <p:nvPicPr>
          <p:cNvPr id="5" name="그림 4"/>
          <p:cNvPicPr>
            <a:picLocks noChangeAspect="1"/>
          </p:cNvPicPr>
          <p:nvPr/>
        </p:nvPicPr>
        <p:blipFill>
          <a:blip r:embed="rId2"/>
          <a:stretch>
            <a:fillRect/>
          </a:stretch>
        </p:blipFill>
        <p:spPr>
          <a:xfrm>
            <a:off x="1435261" y="1260981"/>
            <a:ext cx="8623139" cy="2302513"/>
          </a:xfrm>
          <a:prstGeom prst="rect">
            <a:avLst/>
          </a:prstGeom>
        </p:spPr>
      </p:pic>
      <p:sp>
        <p:nvSpPr>
          <p:cNvPr id="6" name="TextBox 5"/>
          <p:cNvSpPr txBox="1"/>
          <p:nvPr/>
        </p:nvSpPr>
        <p:spPr>
          <a:xfrm>
            <a:off x="388189" y="540715"/>
            <a:ext cx="5684807" cy="369332"/>
          </a:xfrm>
          <a:prstGeom prst="rect">
            <a:avLst/>
          </a:prstGeom>
          <a:noFill/>
        </p:spPr>
        <p:txBody>
          <a:bodyPr wrap="square" rtlCol="0">
            <a:spAutoFit/>
          </a:bodyPr>
          <a:lstStyle/>
          <a:p>
            <a:r>
              <a:rPr lang="en-US" altLang="ko-KR" dirty="0" err="1" smtClean="0"/>
              <a:t>Atrous</a:t>
            </a:r>
            <a:r>
              <a:rPr lang="en-US" altLang="ko-KR" dirty="0" smtClean="0"/>
              <a:t> is faster</a:t>
            </a:r>
            <a:endParaRPr lang="ko-KR" altLang="en-US" dirty="0"/>
          </a:p>
        </p:txBody>
      </p:sp>
      <p:sp>
        <p:nvSpPr>
          <p:cNvPr id="7" name="TextBox 6"/>
          <p:cNvSpPr txBox="1"/>
          <p:nvPr/>
        </p:nvSpPr>
        <p:spPr>
          <a:xfrm>
            <a:off x="920869" y="4265362"/>
            <a:ext cx="10545793" cy="1200329"/>
          </a:xfrm>
          <a:prstGeom prst="rect">
            <a:avLst/>
          </a:prstGeom>
          <a:noFill/>
          <a:ln>
            <a:solidFill>
              <a:srgbClr val="FF0000"/>
            </a:solidFill>
          </a:ln>
        </p:spPr>
        <p:txBody>
          <a:bodyPr wrap="square" rtlCol="0">
            <a:spAutoFit/>
          </a:bodyPr>
          <a:lstStyle/>
          <a:p>
            <a:r>
              <a:rPr lang="en-US" altLang="ko-KR"/>
              <a:t>As described in Sec. 3, we used the atrous version of a subsampled</a:t>
            </a:r>
          </a:p>
          <a:p>
            <a:r>
              <a:rPr lang="en-US" altLang="ko-KR"/>
              <a:t>VGG16, following DeepLab-LargeFOV [17]. If we use the full VGG16, keeping pool5</a:t>
            </a:r>
          </a:p>
          <a:p>
            <a:r>
              <a:rPr lang="en-US" altLang="ko-KR"/>
              <a:t>with 22</a:t>
            </a:r>
            <a:r>
              <a:rPr lang="ko-KR" altLang="en-US"/>
              <a:t>􀀀</a:t>
            </a:r>
            <a:r>
              <a:rPr lang="en-US" altLang="ko-KR"/>
              <a:t>s2 and not subsampling parameters from fc6 and fc7, and add conv5 3 for</a:t>
            </a:r>
          </a:p>
          <a:p>
            <a:r>
              <a:rPr lang="en-US" altLang="ko-KR"/>
              <a:t>prediction, the result is about the same while the speed is about 20% slower.</a:t>
            </a:r>
            <a:endParaRPr lang="en-US" altLang="ko-KR" dirty="0" smtClean="0"/>
          </a:p>
        </p:txBody>
      </p:sp>
      <p:sp>
        <p:nvSpPr>
          <p:cNvPr id="8" name="직사각형 7"/>
          <p:cNvSpPr/>
          <p:nvPr/>
        </p:nvSpPr>
        <p:spPr>
          <a:xfrm>
            <a:off x="3048000" y="5691337"/>
            <a:ext cx="6096000" cy="369332"/>
          </a:xfrm>
          <a:prstGeom prst="rect">
            <a:avLst/>
          </a:prstGeom>
        </p:spPr>
        <p:txBody>
          <a:bodyPr>
            <a:spAutoFit/>
          </a:bodyPr>
          <a:lstStyle/>
          <a:p>
            <a:r>
              <a:rPr lang="en-US" altLang="ko-KR" dirty="0" err="1" smtClean="0"/>
              <a:t>Atrous</a:t>
            </a:r>
            <a:r>
              <a:rPr lang="en-US" altLang="ko-KR" dirty="0" smtClean="0"/>
              <a:t> version</a:t>
            </a:r>
            <a:r>
              <a:rPr lang="ko-KR" altLang="en-US" dirty="0" smtClean="0"/>
              <a:t>의 </a:t>
            </a:r>
            <a:r>
              <a:rPr lang="en-US" altLang="ko-KR" dirty="0" smtClean="0"/>
              <a:t>VGG16</a:t>
            </a:r>
            <a:r>
              <a:rPr lang="ko-KR" altLang="en-US" dirty="0" smtClean="0"/>
              <a:t>을 쓰니 성능이 더 좋더라</a:t>
            </a:r>
            <a:endParaRPr lang="en-US" altLang="ko-KR" dirty="0" smtClean="0"/>
          </a:p>
        </p:txBody>
      </p:sp>
      <p:sp>
        <p:nvSpPr>
          <p:cNvPr id="9" name="직사각형 8"/>
          <p:cNvSpPr/>
          <p:nvPr/>
        </p:nvSpPr>
        <p:spPr>
          <a:xfrm>
            <a:off x="3048000" y="6357874"/>
            <a:ext cx="8930640" cy="369332"/>
          </a:xfrm>
          <a:prstGeom prst="rect">
            <a:avLst/>
          </a:prstGeom>
        </p:spPr>
        <p:txBody>
          <a:bodyPr wrap="square">
            <a:spAutoFit/>
          </a:bodyPr>
          <a:lstStyle/>
          <a:p>
            <a:pPr algn="r"/>
            <a:r>
              <a:rPr lang="en-US" altLang="ko-KR" dirty="0" err="1" smtClean="0"/>
              <a:t>Atrous</a:t>
            </a:r>
            <a:r>
              <a:rPr lang="en-US" altLang="ko-KR" dirty="0" smtClean="0"/>
              <a:t> convolution, </a:t>
            </a:r>
            <a:r>
              <a:rPr lang="en-US" altLang="ko-KR" dirty="0" err="1" smtClean="0"/>
              <a:t>DeepLAB</a:t>
            </a:r>
            <a:r>
              <a:rPr lang="en-US" altLang="ko-KR" dirty="0" smtClean="0"/>
              <a:t> : https://arxiv.org/pdf/1606.00915.pdf</a:t>
            </a:r>
          </a:p>
        </p:txBody>
      </p:sp>
    </p:spTree>
    <p:extLst>
      <p:ext uri="{BB962C8B-B14F-4D97-AF65-F5344CB8AC3E}">
        <p14:creationId xmlns:p14="http://schemas.microsoft.com/office/powerpoint/2010/main" val="347154787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8188" y="189781"/>
            <a:ext cx="6340415" cy="369332"/>
          </a:xfrm>
          <a:prstGeom prst="rect">
            <a:avLst/>
          </a:prstGeom>
          <a:noFill/>
        </p:spPr>
        <p:txBody>
          <a:bodyPr wrap="square" rtlCol="0">
            <a:spAutoFit/>
          </a:bodyPr>
          <a:lstStyle/>
          <a:p>
            <a:r>
              <a:rPr lang="en-US" altLang="ko-KR" b="1" dirty="0" smtClean="0"/>
              <a:t>The Single Shot Detector (SSD) – 3.2 model analysis</a:t>
            </a:r>
            <a:endParaRPr lang="ko-KR" altLang="en-US" b="1" dirty="0"/>
          </a:p>
        </p:txBody>
      </p:sp>
      <p:sp>
        <p:nvSpPr>
          <p:cNvPr id="6" name="TextBox 5"/>
          <p:cNvSpPr txBox="1"/>
          <p:nvPr/>
        </p:nvSpPr>
        <p:spPr>
          <a:xfrm>
            <a:off x="388189" y="540715"/>
            <a:ext cx="6744131" cy="369332"/>
          </a:xfrm>
          <a:prstGeom prst="rect">
            <a:avLst/>
          </a:prstGeom>
          <a:noFill/>
        </p:spPr>
        <p:txBody>
          <a:bodyPr wrap="square" rtlCol="0">
            <a:spAutoFit/>
          </a:bodyPr>
          <a:lstStyle/>
          <a:p>
            <a:r>
              <a:rPr lang="en-US" altLang="ko-KR" dirty="0" smtClean="0"/>
              <a:t>Multiple output layers at different resolutions is better</a:t>
            </a:r>
            <a:endParaRPr lang="ko-KR" altLang="en-US" dirty="0"/>
          </a:p>
        </p:txBody>
      </p:sp>
      <p:pic>
        <p:nvPicPr>
          <p:cNvPr id="10" name="그림 9"/>
          <p:cNvPicPr>
            <a:picLocks noChangeAspect="1"/>
          </p:cNvPicPr>
          <p:nvPr/>
        </p:nvPicPr>
        <p:blipFill>
          <a:blip r:embed="rId2"/>
          <a:stretch>
            <a:fillRect/>
          </a:stretch>
        </p:blipFill>
        <p:spPr>
          <a:xfrm>
            <a:off x="2550452" y="956569"/>
            <a:ext cx="7286625" cy="3105150"/>
          </a:xfrm>
          <a:prstGeom prst="rect">
            <a:avLst/>
          </a:prstGeom>
        </p:spPr>
      </p:pic>
    </p:spTree>
    <p:extLst>
      <p:ext uri="{BB962C8B-B14F-4D97-AF65-F5344CB8AC3E}">
        <p14:creationId xmlns:p14="http://schemas.microsoft.com/office/powerpoint/2010/main" val="37267147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8189" y="189781"/>
            <a:ext cx="4270075" cy="369332"/>
          </a:xfrm>
          <a:prstGeom prst="rect">
            <a:avLst/>
          </a:prstGeom>
          <a:noFill/>
        </p:spPr>
        <p:txBody>
          <a:bodyPr wrap="square" rtlCol="0">
            <a:spAutoFit/>
          </a:bodyPr>
          <a:lstStyle/>
          <a:p>
            <a:r>
              <a:rPr lang="en-US" altLang="ko-KR" b="1" dirty="0" smtClean="0"/>
              <a:t>Non-Maximum </a:t>
            </a:r>
            <a:r>
              <a:rPr lang="en-US" altLang="ko-KR" b="1" dirty="0" err="1" smtClean="0"/>
              <a:t>Supression</a:t>
            </a:r>
            <a:endParaRPr lang="ko-KR" altLang="en-US" b="1" dirty="0"/>
          </a:p>
        </p:txBody>
      </p:sp>
      <p:sp>
        <p:nvSpPr>
          <p:cNvPr id="7" name="TextBox 6"/>
          <p:cNvSpPr txBox="1"/>
          <p:nvPr/>
        </p:nvSpPr>
        <p:spPr>
          <a:xfrm>
            <a:off x="7662440" y="3151174"/>
            <a:ext cx="3699751" cy="923330"/>
          </a:xfrm>
          <a:prstGeom prst="rect">
            <a:avLst/>
          </a:prstGeom>
          <a:noFill/>
          <a:ln>
            <a:solidFill>
              <a:srgbClr val="FF0000"/>
            </a:solidFill>
          </a:ln>
        </p:spPr>
        <p:txBody>
          <a:bodyPr wrap="square" rtlCol="0">
            <a:spAutoFit/>
          </a:bodyPr>
          <a:lstStyle>
            <a:defPPr>
              <a:defRPr lang="ko-KR"/>
            </a:defPPr>
            <a:lvl1pPr algn="ctr"/>
          </a:lstStyle>
          <a:p>
            <a:r>
              <a:rPr lang="en-US" altLang="ko-KR" dirty="0" smtClean="0"/>
              <a:t>Output</a:t>
            </a:r>
            <a:r>
              <a:rPr lang="ko-KR" altLang="en-US" dirty="0" smtClean="0"/>
              <a:t>으로 나온 </a:t>
            </a:r>
            <a:r>
              <a:rPr lang="en-US" altLang="ko-KR" dirty="0" smtClean="0"/>
              <a:t>box</a:t>
            </a:r>
            <a:r>
              <a:rPr lang="ko-KR" altLang="en-US" dirty="0" smtClean="0"/>
              <a:t>들을</a:t>
            </a:r>
            <a:endParaRPr lang="en-US" altLang="ko-KR" dirty="0" smtClean="0"/>
          </a:p>
          <a:p>
            <a:r>
              <a:rPr lang="en-US" altLang="ko-KR" dirty="0" smtClean="0"/>
              <a:t>NMS</a:t>
            </a:r>
            <a:r>
              <a:rPr lang="ko-KR" altLang="en-US" dirty="0" smtClean="0"/>
              <a:t>를 하면</a:t>
            </a:r>
            <a:endParaRPr lang="en-US" altLang="ko-KR" dirty="0" smtClean="0"/>
          </a:p>
          <a:p>
            <a:r>
              <a:rPr lang="ko-KR" altLang="en-US" dirty="0" smtClean="0"/>
              <a:t>하나로 정리돼서 나옴</a:t>
            </a:r>
            <a:endParaRPr lang="en-US" altLang="ko-KR" dirty="0" smtClean="0"/>
          </a:p>
        </p:txBody>
      </p:sp>
      <p:pic>
        <p:nvPicPr>
          <p:cNvPr id="8" name="그림 7"/>
          <p:cNvPicPr>
            <a:picLocks noChangeAspect="1"/>
          </p:cNvPicPr>
          <p:nvPr/>
        </p:nvPicPr>
        <p:blipFill rotWithShape="1">
          <a:blip r:embed="rId2"/>
          <a:srcRect r="35967"/>
          <a:stretch/>
        </p:blipFill>
        <p:spPr>
          <a:xfrm>
            <a:off x="388189" y="695203"/>
            <a:ext cx="6799689" cy="5973207"/>
          </a:xfrm>
          <a:prstGeom prst="rect">
            <a:avLst/>
          </a:prstGeom>
        </p:spPr>
      </p:pic>
      <p:sp>
        <p:nvSpPr>
          <p:cNvPr id="10" name="직사각형 9"/>
          <p:cNvSpPr/>
          <p:nvPr/>
        </p:nvSpPr>
        <p:spPr>
          <a:xfrm>
            <a:off x="5459383" y="6560688"/>
            <a:ext cx="6718122" cy="215444"/>
          </a:xfrm>
          <a:prstGeom prst="rect">
            <a:avLst/>
          </a:prstGeom>
        </p:spPr>
        <p:txBody>
          <a:bodyPr wrap="square">
            <a:spAutoFit/>
          </a:bodyPr>
          <a:lstStyle/>
          <a:p>
            <a:pPr algn="r"/>
            <a:r>
              <a:rPr lang="ko-KR" altLang="en-US" sz="800" dirty="0" smtClean="0"/>
              <a:t>출처 https://www.youtube.com/watch?v=SnYMimFnKuY</a:t>
            </a:r>
            <a:endParaRPr lang="ko-KR" altLang="en-US" sz="800" dirty="0"/>
          </a:p>
        </p:txBody>
      </p:sp>
    </p:spTree>
    <p:extLst>
      <p:ext uri="{BB962C8B-B14F-4D97-AF65-F5344CB8AC3E}">
        <p14:creationId xmlns:p14="http://schemas.microsoft.com/office/powerpoint/2010/main" val="21640874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281440" y="190583"/>
            <a:ext cx="5366341" cy="369332"/>
          </a:xfrm>
          <a:prstGeom prst="rect">
            <a:avLst/>
          </a:prstGeom>
        </p:spPr>
        <p:txBody>
          <a:bodyPr wrap="none">
            <a:spAutoFit/>
          </a:bodyPr>
          <a:lstStyle/>
          <a:p>
            <a:r>
              <a:rPr lang="ko-KR" altLang="en-US" dirty="0" smtClean="0"/>
              <a:t>https://www.youtube.com/watch?v=P8e-G-Mhx4k</a:t>
            </a:r>
            <a:endParaRPr lang="ko-KR" altLang="en-US" dirty="0"/>
          </a:p>
        </p:txBody>
      </p:sp>
      <p:pic>
        <p:nvPicPr>
          <p:cNvPr id="5" name="그림 4"/>
          <p:cNvPicPr>
            <a:picLocks noChangeAspect="1"/>
          </p:cNvPicPr>
          <p:nvPr/>
        </p:nvPicPr>
        <p:blipFill>
          <a:blip r:embed="rId2"/>
          <a:stretch>
            <a:fillRect/>
          </a:stretch>
        </p:blipFill>
        <p:spPr>
          <a:xfrm>
            <a:off x="589471" y="546699"/>
            <a:ext cx="11220091" cy="6311301"/>
          </a:xfrm>
          <a:prstGeom prst="rect">
            <a:avLst/>
          </a:prstGeom>
        </p:spPr>
      </p:pic>
      <p:sp>
        <p:nvSpPr>
          <p:cNvPr id="6" name="TextBox 5"/>
          <p:cNvSpPr txBox="1"/>
          <p:nvPr/>
        </p:nvSpPr>
        <p:spPr>
          <a:xfrm>
            <a:off x="3346714" y="3447347"/>
            <a:ext cx="3713844" cy="523220"/>
          </a:xfrm>
          <a:prstGeom prst="rect">
            <a:avLst/>
          </a:prstGeom>
          <a:solidFill>
            <a:schemeClr val="bg1"/>
          </a:solidFill>
          <a:ln>
            <a:solidFill>
              <a:srgbClr val="FF0000"/>
            </a:solidFill>
          </a:ln>
        </p:spPr>
        <p:txBody>
          <a:bodyPr wrap="square" rtlCol="0">
            <a:spAutoFit/>
          </a:bodyPr>
          <a:lstStyle/>
          <a:p>
            <a:r>
              <a:rPr lang="ko-KR" altLang="en-US" sz="1400" dirty="0" smtClean="0"/>
              <a:t>각 </a:t>
            </a:r>
            <a:r>
              <a:rPr lang="en-US" altLang="ko-KR" sz="1400" dirty="0" smtClean="0"/>
              <a:t>feature map</a:t>
            </a:r>
            <a:r>
              <a:rPr lang="ko-KR" altLang="en-US" sz="1400" dirty="0" smtClean="0"/>
              <a:t>에서 </a:t>
            </a:r>
            <a:endParaRPr lang="en-US" altLang="ko-KR" sz="1400" dirty="0" smtClean="0"/>
          </a:p>
          <a:p>
            <a:r>
              <a:rPr lang="ko-KR" altLang="en-US" sz="1400" dirty="0" smtClean="0"/>
              <a:t>어떻게 </a:t>
            </a:r>
            <a:r>
              <a:rPr lang="en-US" altLang="ko-KR" sz="1400" dirty="0" smtClean="0"/>
              <a:t>output box</a:t>
            </a:r>
            <a:r>
              <a:rPr lang="ko-KR" altLang="en-US" sz="1400" dirty="0" smtClean="0"/>
              <a:t>를 내는지 자세히 보면</a:t>
            </a:r>
            <a:endParaRPr lang="ko-KR" altLang="en-US" sz="1400" dirty="0"/>
          </a:p>
        </p:txBody>
      </p:sp>
    </p:spTree>
    <p:extLst>
      <p:ext uri="{BB962C8B-B14F-4D97-AF65-F5344CB8AC3E}">
        <p14:creationId xmlns:p14="http://schemas.microsoft.com/office/powerpoint/2010/main" val="11737297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512933" y="559915"/>
            <a:ext cx="11050175" cy="6215723"/>
          </a:xfrm>
          <a:prstGeom prst="rect">
            <a:avLst/>
          </a:prstGeom>
        </p:spPr>
      </p:pic>
      <p:sp>
        <p:nvSpPr>
          <p:cNvPr id="5" name="직사각형 4"/>
          <p:cNvSpPr/>
          <p:nvPr/>
        </p:nvSpPr>
        <p:spPr>
          <a:xfrm>
            <a:off x="281440" y="190583"/>
            <a:ext cx="5366341" cy="369332"/>
          </a:xfrm>
          <a:prstGeom prst="rect">
            <a:avLst/>
          </a:prstGeom>
        </p:spPr>
        <p:txBody>
          <a:bodyPr wrap="none">
            <a:spAutoFit/>
          </a:bodyPr>
          <a:lstStyle/>
          <a:p>
            <a:r>
              <a:rPr lang="ko-KR" altLang="en-US" dirty="0" smtClean="0"/>
              <a:t>https://www.youtube.com/watch?v=P8e-G-Mhx4k</a:t>
            </a:r>
            <a:endParaRPr lang="ko-KR" altLang="en-US" dirty="0"/>
          </a:p>
        </p:txBody>
      </p:sp>
      <p:sp>
        <p:nvSpPr>
          <p:cNvPr id="6" name="TextBox 5"/>
          <p:cNvSpPr txBox="1"/>
          <p:nvPr/>
        </p:nvSpPr>
        <p:spPr>
          <a:xfrm>
            <a:off x="7444152" y="3250577"/>
            <a:ext cx="3713844" cy="1384995"/>
          </a:xfrm>
          <a:prstGeom prst="rect">
            <a:avLst/>
          </a:prstGeom>
          <a:solidFill>
            <a:schemeClr val="bg1"/>
          </a:solidFill>
          <a:ln>
            <a:solidFill>
              <a:srgbClr val="FF0000"/>
            </a:solidFill>
          </a:ln>
        </p:spPr>
        <p:txBody>
          <a:bodyPr wrap="square" rtlCol="0">
            <a:spAutoFit/>
          </a:bodyPr>
          <a:lstStyle/>
          <a:p>
            <a:r>
              <a:rPr lang="en-US" altLang="ko-KR" sz="1400" dirty="0" smtClean="0"/>
              <a:t>Default box </a:t>
            </a:r>
            <a:r>
              <a:rPr lang="ko-KR" altLang="en-US" sz="1400" dirty="0" smtClean="0"/>
              <a:t>들을 만들어 놓은 다음</a:t>
            </a:r>
            <a:endParaRPr lang="en-US" altLang="ko-KR" sz="1400" dirty="0" smtClean="0"/>
          </a:p>
          <a:p>
            <a:r>
              <a:rPr lang="en-US" altLang="ko-KR" sz="1400" dirty="0" smtClean="0"/>
              <a:t>Localization </a:t>
            </a:r>
            <a:r>
              <a:rPr lang="ko-KR" altLang="en-US" sz="1400" dirty="0" smtClean="0"/>
              <a:t>결과값과</a:t>
            </a:r>
            <a:endParaRPr lang="en-US" altLang="ko-KR" sz="1400" dirty="0" smtClean="0"/>
          </a:p>
          <a:p>
            <a:r>
              <a:rPr lang="en-US" altLang="ko-KR" sz="1400" dirty="0" smtClean="0"/>
              <a:t>Confidence </a:t>
            </a:r>
            <a:r>
              <a:rPr lang="ko-KR" altLang="en-US" sz="1400" dirty="0" smtClean="0"/>
              <a:t>결과값으로 조정을 통해</a:t>
            </a:r>
            <a:endParaRPr lang="en-US" altLang="ko-KR" sz="1400" dirty="0" smtClean="0"/>
          </a:p>
          <a:p>
            <a:endParaRPr lang="en-US" altLang="ko-KR" sz="1400" dirty="0"/>
          </a:p>
          <a:p>
            <a:r>
              <a:rPr lang="ko-KR" altLang="en-US" sz="1400" dirty="0" smtClean="0"/>
              <a:t>그 </a:t>
            </a:r>
            <a:r>
              <a:rPr lang="en-US" altLang="ko-KR" sz="1400" dirty="0" smtClean="0"/>
              <a:t>feature map</a:t>
            </a:r>
            <a:r>
              <a:rPr lang="ko-KR" altLang="en-US" sz="1400" dirty="0" smtClean="0"/>
              <a:t>의 </a:t>
            </a:r>
            <a:r>
              <a:rPr lang="en-US" altLang="ko-KR" sz="1400" dirty="0" smtClean="0"/>
              <a:t/>
            </a:r>
            <a:br>
              <a:rPr lang="en-US" altLang="ko-KR" sz="1400" dirty="0" smtClean="0"/>
            </a:br>
            <a:r>
              <a:rPr lang="ko-KR" altLang="en-US" sz="1400" dirty="0" smtClean="0"/>
              <a:t>최종 </a:t>
            </a:r>
            <a:r>
              <a:rPr lang="en-US" altLang="ko-KR" sz="1400" dirty="0" smtClean="0"/>
              <a:t>output</a:t>
            </a:r>
            <a:r>
              <a:rPr lang="ko-KR" altLang="en-US" sz="1400" dirty="0"/>
              <a:t> </a:t>
            </a:r>
            <a:r>
              <a:rPr lang="en-US" altLang="ko-KR" sz="1400" dirty="0" smtClean="0"/>
              <a:t>box</a:t>
            </a:r>
            <a:r>
              <a:rPr lang="ko-KR" altLang="en-US" sz="1400" dirty="0" smtClean="0"/>
              <a:t>를 내게 됨</a:t>
            </a:r>
            <a:endParaRPr lang="ko-KR" altLang="en-US" sz="1400" dirty="0"/>
          </a:p>
        </p:txBody>
      </p:sp>
    </p:spTree>
    <p:extLst>
      <p:ext uri="{BB962C8B-B14F-4D97-AF65-F5344CB8AC3E}">
        <p14:creationId xmlns:p14="http://schemas.microsoft.com/office/powerpoint/2010/main" val="40438644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532436" y="760310"/>
            <a:ext cx="10613985" cy="5970367"/>
          </a:xfrm>
          <a:prstGeom prst="rect">
            <a:avLst/>
          </a:prstGeom>
        </p:spPr>
      </p:pic>
      <p:sp>
        <p:nvSpPr>
          <p:cNvPr id="6" name="직사각형 5"/>
          <p:cNvSpPr/>
          <p:nvPr/>
        </p:nvSpPr>
        <p:spPr>
          <a:xfrm>
            <a:off x="281440" y="190583"/>
            <a:ext cx="5366341" cy="369332"/>
          </a:xfrm>
          <a:prstGeom prst="rect">
            <a:avLst/>
          </a:prstGeom>
        </p:spPr>
        <p:txBody>
          <a:bodyPr wrap="none">
            <a:spAutoFit/>
          </a:bodyPr>
          <a:lstStyle/>
          <a:p>
            <a:r>
              <a:rPr lang="ko-KR" altLang="en-US" dirty="0" smtClean="0"/>
              <a:t>https://www.youtube.com/watch?v=P8e-G-Mhx4k</a:t>
            </a:r>
            <a:endParaRPr lang="ko-KR" altLang="en-US" dirty="0"/>
          </a:p>
        </p:txBody>
      </p:sp>
      <p:sp>
        <p:nvSpPr>
          <p:cNvPr id="7" name="TextBox 6"/>
          <p:cNvSpPr txBox="1"/>
          <p:nvPr/>
        </p:nvSpPr>
        <p:spPr>
          <a:xfrm>
            <a:off x="1425317" y="1861615"/>
            <a:ext cx="3702268" cy="307777"/>
          </a:xfrm>
          <a:prstGeom prst="rect">
            <a:avLst/>
          </a:prstGeom>
          <a:solidFill>
            <a:schemeClr val="bg1"/>
          </a:solidFill>
          <a:ln>
            <a:solidFill>
              <a:srgbClr val="FF0000"/>
            </a:solidFill>
          </a:ln>
        </p:spPr>
        <p:txBody>
          <a:bodyPr wrap="square" rtlCol="0">
            <a:spAutoFit/>
          </a:bodyPr>
          <a:lstStyle/>
          <a:p>
            <a:r>
              <a:rPr lang="ko-KR" altLang="en-US" sz="1400" dirty="0" smtClean="0"/>
              <a:t>어떻게 </a:t>
            </a:r>
            <a:r>
              <a:rPr lang="en-US" altLang="ko-KR" sz="1400" dirty="0" smtClean="0"/>
              <a:t>default box</a:t>
            </a:r>
            <a:r>
              <a:rPr lang="ko-KR" altLang="en-US" sz="1400" dirty="0" smtClean="0"/>
              <a:t>들은 만들어지느냐</a:t>
            </a:r>
            <a:r>
              <a:rPr lang="en-US" altLang="ko-KR" sz="1400" dirty="0" smtClean="0"/>
              <a:t>?</a:t>
            </a:r>
            <a:endParaRPr lang="ko-KR" altLang="en-US" sz="1400" dirty="0"/>
          </a:p>
        </p:txBody>
      </p:sp>
      <p:sp>
        <p:nvSpPr>
          <p:cNvPr id="9" name="TextBox 8"/>
          <p:cNvSpPr txBox="1"/>
          <p:nvPr/>
        </p:nvSpPr>
        <p:spPr>
          <a:xfrm>
            <a:off x="3796647" y="4057775"/>
            <a:ext cx="3702268" cy="523220"/>
          </a:xfrm>
          <a:prstGeom prst="rect">
            <a:avLst/>
          </a:prstGeom>
          <a:solidFill>
            <a:schemeClr val="bg1"/>
          </a:solidFill>
          <a:ln>
            <a:solidFill>
              <a:srgbClr val="FF0000"/>
            </a:solidFill>
          </a:ln>
        </p:spPr>
        <p:txBody>
          <a:bodyPr wrap="square" rtlCol="0">
            <a:spAutoFit/>
          </a:bodyPr>
          <a:lstStyle/>
          <a:p>
            <a:r>
              <a:rPr lang="en-US" altLang="ko-KR" sz="1400" dirty="0" smtClean="0"/>
              <a:t>Discretizes the output space of bounding boxes</a:t>
            </a:r>
            <a:endParaRPr lang="ko-KR" altLang="en-US" sz="1400" dirty="0"/>
          </a:p>
        </p:txBody>
      </p:sp>
      <p:sp>
        <p:nvSpPr>
          <p:cNvPr id="10" name="TextBox 9"/>
          <p:cNvSpPr txBox="1"/>
          <p:nvPr/>
        </p:nvSpPr>
        <p:spPr>
          <a:xfrm>
            <a:off x="3796647" y="3741936"/>
            <a:ext cx="3796345" cy="315839"/>
          </a:xfrm>
          <a:prstGeom prst="rect">
            <a:avLst/>
          </a:prstGeom>
          <a:solidFill>
            <a:schemeClr val="bg1"/>
          </a:solidFill>
          <a:ln>
            <a:solidFill>
              <a:srgbClr val="FF0000"/>
            </a:solidFill>
          </a:ln>
        </p:spPr>
        <p:txBody>
          <a:bodyPr wrap="square" rtlCol="0">
            <a:spAutoFit/>
          </a:bodyPr>
          <a:lstStyle/>
          <a:p>
            <a:r>
              <a:rPr lang="ko-KR" altLang="en-US" sz="1400" dirty="0" smtClean="0"/>
              <a:t>이미지에서 </a:t>
            </a:r>
            <a:r>
              <a:rPr lang="en-US" altLang="ko-KR" sz="1400" dirty="0" smtClean="0"/>
              <a:t>box</a:t>
            </a:r>
            <a:r>
              <a:rPr lang="ko-KR" altLang="en-US" sz="1400" dirty="0" smtClean="0"/>
              <a:t>가 나올 수 있는 공간을</a:t>
            </a:r>
            <a:r>
              <a:rPr lang="en-US" altLang="ko-KR" sz="1400" dirty="0"/>
              <a:t> </a:t>
            </a:r>
            <a:r>
              <a:rPr lang="ko-KR" altLang="en-US" sz="1400" dirty="0" smtClean="0"/>
              <a:t>나눔</a:t>
            </a:r>
            <a:endParaRPr lang="ko-KR" altLang="en-US" sz="1400" dirty="0"/>
          </a:p>
        </p:txBody>
      </p:sp>
    </p:spTree>
    <p:extLst>
      <p:ext uri="{BB962C8B-B14F-4D97-AF65-F5344CB8AC3E}">
        <p14:creationId xmlns:p14="http://schemas.microsoft.com/office/powerpoint/2010/main" val="6433759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TotalTime>
  <Words>1938</Words>
  <Application>Microsoft Office PowerPoint</Application>
  <PresentationFormat>와이드스크린</PresentationFormat>
  <Paragraphs>266</Paragraphs>
  <Slides>51</Slides>
  <Notes>0</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51</vt:i4>
      </vt:variant>
    </vt:vector>
  </HeadingPairs>
  <TitlesOfParts>
    <vt:vector size="55" baseType="lpstr">
      <vt:lpstr>맑은 고딕</vt:lpstr>
      <vt:lpstr>Arial</vt:lpstr>
      <vt:lpstr>Cambria Math</vt:lpstr>
      <vt:lpstr>Office 테마</vt:lpstr>
      <vt:lpstr>SSD: Single Shot MultiBox Detector</vt:lpstr>
      <vt:lpstr>abstract</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introduction</vt:lpstr>
      <vt:lpstr>PowerPoint 프레젠테이션</vt:lpstr>
      <vt:lpstr>PowerPoint 프레젠테이션</vt:lpstr>
      <vt:lpstr>model</vt:lpstr>
      <vt:lpstr>PowerPoint 프레젠테이션</vt:lpstr>
      <vt:lpstr>PowerPoint 프레젠테이션</vt:lpstr>
      <vt:lpstr>PowerPoint 프레젠테이션</vt:lpstr>
      <vt:lpstr>PowerPoint 프레젠테이션</vt:lpstr>
      <vt:lpstr>train</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SSD: Single Shot MultiBox Detector 2</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SSD: Single Shot MultiBox Detector</dc:title>
  <dc:creator>User</dc:creator>
  <cp:lastModifiedBy>User</cp:lastModifiedBy>
  <cp:revision>84</cp:revision>
  <dcterms:created xsi:type="dcterms:W3CDTF">2017-12-01T21:35:56Z</dcterms:created>
  <dcterms:modified xsi:type="dcterms:W3CDTF">2017-12-26T00:07:26Z</dcterms:modified>
</cp:coreProperties>
</file>